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615" r:id="rId3"/>
    <p:sldId id="622" r:id="rId4"/>
    <p:sldId id="637" r:id="rId5"/>
    <p:sldId id="699" r:id="rId6"/>
    <p:sldId id="716" r:id="rId7"/>
    <p:sldId id="773" r:id="rId8"/>
    <p:sldId id="782" r:id="rId9"/>
    <p:sldId id="790" r:id="rId10"/>
    <p:sldId id="717" r:id="rId11"/>
    <p:sldId id="777" r:id="rId12"/>
    <p:sldId id="791" r:id="rId13"/>
    <p:sldId id="719" r:id="rId14"/>
    <p:sldId id="704" r:id="rId15"/>
    <p:sldId id="723" r:id="rId16"/>
    <p:sldId id="781" r:id="rId17"/>
    <p:sldId id="785" r:id="rId18"/>
    <p:sldId id="783" r:id="rId19"/>
    <p:sldId id="787" r:id="rId20"/>
    <p:sldId id="784" r:id="rId21"/>
    <p:sldId id="786" r:id="rId22"/>
    <p:sldId id="789" r:id="rId23"/>
    <p:sldId id="780" r:id="rId24"/>
    <p:sldId id="788" r:id="rId25"/>
    <p:sldId id="792" r:id="rId26"/>
    <p:sldId id="793" r:id="rId27"/>
    <p:sldId id="794" r:id="rId28"/>
  </p:sldIdLst>
  <p:sldSz cx="12192000" cy="6858000"/>
  <p:notesSz cx="6858000" cy="9144000"/>
  <p:custDataLst>
    <p:tags r:id="rId3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2240A5B-86D8-4998-AFEA-3306DCBEEAC6}">
          <p14:sldIdLst>
            <p14:sldId id="615"/>
            <p14:sldId id="622"/>
            <p14:sldId id="637"/>
            <p14:sldId id="699"/>
            <p14:sldId id="716"/>
            <p14:sldId id="773"/>
            <p14:sldId id="782"/>
            <p14:sldId id="790"/>
            <p14:sldId id="717"/>
            <p14:sldId id="777"/>
            <p14:sldId id="791"/>
            <p14:sldId id="719"/>
            <p14:sldId id="704"/>
            <p14:sldId id="723"/>
            <p14:sldId id="781"/>
            <p14:sldId id="785"/>
            <p14:sldId id="783"/>
            <p14:sldId id="787"/>
            <p14:sldId id="784"/>
            <p14:sldId id="786"/>
            <p14:sldId id="789"/>
            <p14:sldId id="780"/>
            <p14:sldId id="788"/>
            <p14:sldId id="792"/>
            <p14:sldId id="793"/>
            <p14:sldId id="7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3BCD"/>
    <a:srgbClr val="16BB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105" d="100"/>
          <a:sy n="105" d="100"/>
        </p:scale>
        <p:origin x="102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6B38E-52FD-48C5-84D2-C524793082F2}" type="datetimeFigureOut">
              <a:rPr lang="fr-FR" smtClean="0"/>
              <a:t>28/11/2025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938FD-FD27-4C69-9960-2FC99213CBE8}" type="slidenum">
              <a:rPr lang="fr-FR" smtClean="0"/>
              <a:t>‹N°›</a:t>
            </a:fld>
            <a:endParaRPr lang="fr-FR"/>
          </a:p>
        </p:txBody>
      </p:sp>
    </p:spTree>
    <p:extLst>
      <p:ext uri="{BB962C8B-B14F-4D97-AF65-F5344CB8AC3E}">
        <p14:creationId xmlns:p14="http://schemas.microsoft.com/office/powerpoint/2010/main" val="32087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E7E6CB6A-CE77-40B8-8C71-5668CFB8FEC1}" type="datetime1">
              <a:rPr lang="fr-FR" smtClean="0"/>
              <a:t>28/11/2025</a:t>
            </a:fld>
            <a:endParaRPr lang="en-US" dirty="0"/>
          </a:p>
        </p:txBody>
      </p:sp>
      <p:sp>
        <p:nvSpPr>
          <p:cNvPr id="5" name="Espace réservé du numéro de diapositive 4"/>
          <p:cNvSpPr>
            <a:spLocks noGrp="1"/>
          </p:cNvSpPr>
          <p:nvPr>
            <p:ph type="sldNum" sz="quarter" idx="5"/>
          </p:nvPr>
        </p:nvSpPr>
        <p:spPr/>
        <p:txBody>
          <a:bodyPr/>
          <a:lstStyle/>
          <a:p>
            <a:pPr rtl="0"/>
            <a:fld id="{37A705E3-E620-489D-9973-6221209A4B3B}" type="slidenum">
              <a:rPr lang="en-US" smtClean="0"/>
              <a:t>2</a:t>
            </a:fld>
            <a:endParaRPr lang="en-US" dirty="0"/>
          </a:p>
        </p:txBody>
      </p:sp>
    </p:spTree>
    <p:extLst>
      <p:ext uri="{BB962C8B-B14F-4D97-AF65-F5344CB8AC3E}">
        <p14:creationId xmlns:p14="http://schemas.microsoft.com/office/powerpoint/2010/main" val="399247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7E938FD-FD27-4C69-9960-2FC99213CBE8}" type="slidenum">
              <a:rPr lang="fr-FR" smtClean="0"/>
              <a:t>4</a:t>
            </a:fld>
            <a:endParaRPr lang="fr-FR" dirty="0"/>
          </a:p>
        </p:txBody>
      </p:sp>
    </p:spTree>
    <p:extLst>
      <p:ext uri="{BB962C8B-B14F-4D97-AF65-F5344CB8AC3E}">
        <p14:creationId xmlns:p14="http://schemas.microsoft.com/office/powerpoint/2010/main" val="2192461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55595DB3-242D-414C-AD83-42A9BD4CA8E8}"/>
              </a:ext>
            </a:extLst>
          </p:cNvPr>
          <p:cNvSpPr>
            <a:spLocks/>
          </p:cNvSpPr>
          <p:nvPr userDrawn="1"/>
        </p:nvSpPr>
        <p:spPr bwMode="auto">
          <a:xfrm>
            <a:off x="593005" y="2600326"/>
            <a:ext cx="2619374" cy="2619375"/>
          </a:xfrm>
          <a:custGeom>
            <a:avLst/>
            <a:gdLst>
              <a:gd name="T0" fmla="*/ 4123 w 4125"/>
              <a:gd name="T1" fmla="*/ 1956 h 4125"/>
              <a:gd name="T2" fmla="*/ 4061 w 4125"/>
              <a:gd name="T3" fmla="*/ 1547 h 4125"/>
              <a:gd name="T4" fmla="*/ 3922 w 4125"/>
              <a:gd name="T5" fmla="*/ 1168 h 4125"/>
              <a:gd name="T6" fmla="*/ 3716 w 4125"/>
              <a:gd name="T7" fmla="*/ 828 h 4125"/>
              <a:gd name="T8" fmla="*/ 3450 w 4125"/>
              <a:gd name="T9" fmla="*/ 535 h 4125"/>
              <a:gd name="T10" fmla="*/ 3132 w 4125"/>
              <a:gd name="T11" fmla="*/ 298 h 4125"/>
              <a:gd name="T12" fmla="*/ 2772 w 4125"/>
              <a:gd name="T13" fmla="*/ 124 h 4125"/>
              <a:gd name="T14" fmla="*/ 2377 w 4125"/>
              <a:gd name="T15" fmla="*/ 23 h 4125"/>
              <a:gd name="T16" fmla="*/ 2062 w 4125"/>
              <a:gd name="T17" fmla="*/ 0 h 4125"/>
              <a:gd name="T18" fmla="*/ 1748 w 4125"/>
              <a:gd name="T19" fmla="*/ 23 h 4125"/>
              <a:gd name="T20" fmla="*/ 1353 w 4125"/>
              <a:gd name="T21" fmla="*/ 124 h 4125"/>
              <a:gd name="T22" fmla="*/ 993 w 4125"/>
              <a:gd name="T23" fmla="*/ 298 h 4125"/>
              <a:gd name="T24" fmla="*/ 675 w 4125"/>
              <a:gd name="T25" fmla="*/ 535 h 4125"/>
              <a:gd name="T26" fmla="*/ 409 w 4125"/>
              <a:gd name="T27" fmla="*/ 828 h 4125"/>
              <a:gd name="T28" fmla="*/ 203 w 4125"/>
              <a:gd name="T29" fmla="*/ 1168 h 4125"/>
              <a:gd name="T30" fmla="*/ 64 w 4125"/>
              <a:gd name="T31" fmla="*/ 1547 h 4125"/>
              <a:gd name="T32" fmla="*/ 2 w 4125"/>
              <a:gd name="T33" fmla="*/ 1956 h 4125"/>
              <a:gd name="T34" fmla="*/ 2 w 4125"/>
              <a:gd name="T35" fmla="*/ 2169 h 4125"/>
              <a:gd name="T36" fmla="*/ 64 w 4125"/>
              <a:gd name="T37" fmla="*/ 2578 h 4125"/>
              <a:gd name="T38" fmla="*/ 203 w 4125"/>
              <a:gd name="T39" fmla="*/ 2957 h 4125"/>
              <a:gd name="T40" fmla="*/ 409 w 4125"/>
              <a:gd name="T41" fmla="*/ 3297 h 4125"/>
              <a:gd name="T42" fmla="*/ 675 w 4125"/>
              <a:gd name="T43" fmla="*/ 3589 h 4125"/>
              <a:gd name="T44" fmla="*/ 993 w 4125"/>
              <a:gd name="T45" fmla="*/ 3827 h 4125"/>
              <a:gd name="T46" fmla="*/ 1353 w 4125"/>
              <a:gd name="T47" fmla="*/ 4000 h 4125"/>
              <a:gd name="T48" fmla="*/ 1748 w 4125"/>
              <a:gd name="T49" fmla="*/ 4102 h 4125"/>
              <a:gd name="T50" fmla="*/ 2062 w 4125"/>
              <a:gd name="T51" fmla="*/ 4125 h 4125"/>
              <a:gd name="T52" fmla="*/ 2377 w 4125"/>
              <a:gd name="T53" fmla="*/ 4102 h 4125"/>
              <a:gd name="T54" fmla="*/ 2772 w 4125"/>
              <a:gd name="T55" fmla="*/ 4000 h 4125"/>
              <a:gd name="T56" fmla="*/ 3132 w 4125"/>
              <a:gd name="T57" fmla="*/ 3827 h 4125"/>
              <a:gd name="T58" fmla="*/ 3450 w 4125"/>
              <a:gd name="T59" fmla="*/ 3589 h 4125"/>
              <a:gd name="T60" fmla="*/ 3716 w 4125"/>
              <a:gd name="T61" fmla="*/ 3297 h 4125"/>
              <a:gd name="T62" fmla="*/ 3922 w 4125"/>
              <a:gd name="T63" fmla="*/ 2957 h 4125"/>
              <a:gd name="T64" fmla="*/ 4061 w 4125"/>
              <a:gd name="T65" fmla="*/ 2578 h 4125"/>
              <a:gd name="T66" fmla="*/ 4123 w 4125"/>
              <a:gd name="T67" fmla="*/ 2169 h 4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5" h="4125">
                <a:moveTo>
                  <a:pt x="4125" y="2062"/>
                </a:moveTo>
                <a:lnTo>
                  <a:pt x="4123" y="1956"/>
                </a:lnTo>
                <a:lnTo>
                  <a:pt x="4102" y="1748"/>
                </a:lnTo>
                <a:lnTo>
                  <a:pt x="4061" y="1547"/>
                </a:lnTo>
                <a:lnTo>
                  <a:pt x="4000" y="1353"/>
                </a:lnTo>
                <a:lnTo>
                  <a:pt x="3922" y="1168"/>
                </a:lnTo>
                <a:lnTo>
                  <a:pt x="3827" y="992"/>
                </a:lnTo>
                <a:lnTo>
                  <a:pt x="3716" y="828"/>
                </a:lnTo>
                <a:lnTo>
                  <a:pt x="3590" y="675"/>
                </a:lnTo>
                <a:lnTo>
                  <a:pt x="3450" y="535"/>
                </a:lnTo>
                <a:lnTo>
                  <a:pt x="3297" y="409"/>
                </a:lnTo>
                <a:lnTo>
                  <a:pt x="3132" y="298"/>
                </a:lnTo>
                <a:lnTo>
                  <a:pt x="2957" y="203"/>
                </a:lnTo>
                <a:lnTo>
                  <a:pt x="2772" y="124"/>
                </a:lnTo>
                <a:lnTo>
                  <a:pt x="2578" y="64"/>
                </a:lnTo>
                <a:lnTo>
                  <a:pt x="2377" y="23"/>
                </a:lnTo>
                <a:lnTo>
                  <a:pt x="2169" y="2"/>
                </a:lnTo>
                <a:lnTo>
                  <a:pt x="2062" y="0"/>
                </a:lnTo>
                <a:lnTo>
                  <a:pt x="1956" y="2"/>
                </a:lnTo>
                <a:lnTo>
                  <a:pt x="1748" y="23"/>
                </a:lnTo>
                <a:lnTo>
                  <a:pt x="1547" y="64"/>
                </a:lnTo>
                <a:lnTo>
                  <a:pt x="1353" y="124"/>
                </a:lnTo>
                <a:lnTo>
                  <a:pt x="1168" y="203"/>
                </a:lnTo>
                <a:lnTo>
                  <a:pt x="993" y="298"/>
                </a:lnTo>
                <a:lnTo>
                  <a:pt x="828" y="409"/>
                </a:lnTo>
                <a:lnTo>
                  <a:pt x="675" y="535"/>
                </a:lnTo>
                <a:lnTo>
                  <a:pt x="535" y="675"/>
                </a:lnTo>
                <a:lnTo>
                  <a:pt x="409" y="828"/>
                </a:lnTo>
                <a:lnTo>
                  <a:pt x="298" y="992"/>
                </a:lnTo>
                <a:lnTo>
                  <a:pt x="203" y="1168"/>
                </a:lnTo>
                <a:lnTo>
                  <a:pt x="124" y="1353"/>
                </a:lnTo>
                <a:lnTo>
                  <a:pt x="64" y="1547"/>
                </a:lnTo>
                <a:lnTo>
                  <a:pt x="23" y="1748"/>
                </a:lnTo>
                <a:lnTo>
                  <a:pt x="2" y="1956"/>
                </a:lnTo>
                <a:lnTo>
                  <a:pt x="0" y="2062"/>
                </a:lnTo>
                <a:lnTo>
                  <a:pt x="2" y="2169"/>
                </a:lnTo>
                <a:lnTo>
                  <a:pt x="23" y="2377"/>
                </a:lnTo>
                <a:lnTo>
                  <a:pt x="64" y="2578"/>
                </a:lnTo>
                <a:lnTo>
                  <a:pt x="124" y="2772"/>
                </a:lnTo>
                <a:lnTo>
                  <a:pt x="203" y="2957"/>
                </a:lnTo>
                <a:lnTo>
                  <a:pt x="298" y="3132"/>
                </a:lnTo>
                <a:lnTo>
                  <a:pt x="409" y="3297"/>
                </a:lnTo>
                <a:lnTo>
                  <a:pt x="535" y="3450"/>
                </a:lnTo>
                <a:lnTo>
                  <a:pt x="675" y="3589"/>
                </a:lnTo>
                <a:lnTo>
                  <a:pt x="828" y="3716"/>
                </a:lnTo>
                <a:lnTo>
                  <a:pt x="993" y="3827"/>
                </a:lnTo>
                <a:lnTo>
                  <a:pt x="1168" y="3922"/>
                </a:lnTo>
                <a:lnTo>
                  <a:pt x="1353" y="4000"/>
                </a:lnTo>
                <a:lnTo>
                  <a:pt x="1547" y="4060"/>
                </a:lnTo>
                <a:lnTo>
                  <a:pt x="1748" y="4102"/>
                </a:lnTo>
                <a:lnTo>
                  <a:pt x="1956" y="4123"/>
                </a:lnTo>
                <a:lnTo>
                  <a:pt x="2062" y="4125"/>
                </a:lnTo>
                <a:lnTo>
                  <a:pt x="2169" y="4123"/>
                </a:lnTo>
                <a:lnTo>
                  <a:pt x="2377" y="4102"/>
                </a:lnTo>
                <a:lnTo>
                  <a:pt x="2578" y="4060"/>
                </a:lnTo>
                <a:lnTo>
                  <a:pt x="2772" y="4000"/>
                </a:lnTo>
                <a:lnTo>
                  <a:pt x="2957" y="3922"/>
                </a:lnTo>
                <a:lnTo>
                  <a:pt x="3132" y="3827"/>
                </a:lnTo>
                <a:lnTo>
                  <a:pt x="3297" y="3716"/>
                </a:lnTo>
                <a:lnTo>
                  <a:pt x="3450" y="3589"/>
                </a:lnTo>
                <a:lnTo>
                  <a:pt x="3590" y="3450"/>
                </a:lnTo>
                <a:lnTo>
                  <a:pt x="3716" y="3297"/>
                </a:lnTo>
                <a:lnTo>
                  <a:pt x="3827" y="3132"/>
                </a:lnTo>
                <a:lnTo>
                  <a:pt x="3922" y="2957"/>
                </a:lnTo>
                <a:lnTo>
                  <a:pt x="4000" y="2772"/>
                </a:lnTo>
                <a:lnTo>
                  <a:pt x="4061" y="2578"/>
                </a:lnTo>
                <a:lnTo>
                  <a:pt x="4102" y="2377"/>
                </a:lnTo>
                <a:lnTo>
                  <a:pt x="4123" y="2169"/>
                </a:lnTo>
                <a:lnTo>
                  <a:pt x="4125" y="206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sp>
        <p:nvSpPr>
          <p:cNvPr id="10" name="Zone de texte 46">
            <a:extLst>
              <a:ext uri="{FF2B5EF4-FFF2-40B4-BE49-F238E27FC236}">
                <a16:creationId xmlns:a16="http://schemas.microsoft.com/office/drawing/2014/main" id="{B5BC09BC-B4B1-4DFD-80F2-4FE25C0CA324}"/>
              </a:ext>
            </a:extLst>
          </p:cNvPr>
          <p:cNvSpPr txBox="1"/>
          <p:nvPr userDrawn="1"/>
        </p:nvSpPr>
        <p:spPr>
          <a:xfrm>
            <a:off x="865420" y="3270886"/>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itre 1">
            <a:extLst>
              <a:ext uri="{FF2B5EF4-FFF2-40B4-BE49-F238E27FC236}">
                <a16:creationId xmlns:a16="http://schemas.microsoft.com/office/drawing/2014/main" id="{80C6A9C6-8E6E-4E82-AED9-8C394598EAF6}"/>
              </a:ext>
            </a:extLst>
          </p:cNvPr>
          <p:cNvSpPr>
            <a:spLocks noGrp="1"/>
          </p:cNvSpPr>
          <p:nvPr>
            <p:ph type="title"/>
          </p:nvPr>
        </p:nvSpPr>
        <p:spPr>
          <a:xfrm>
            <a:off x="3212380" y="2176225"/>
            <a:ext cx="6005945" cy="551963"/>
          </a:xfrm>
        </p:spPr>
        <p:txBody>
          <a:bodyPr vert="horz" lIns="91440" tIns="45720" rIns="91440" bIns="45720" rtlCol="0" anchor="ctr">
            <a:noAutofit/>
          </a:bodyPr>
          <a:lstStyle>
            <a:lvl1pPr>
              <a:defRPr lang="fr-FR" sz="4000" b="1" dirty="0">
                <a:solidFill>
                  <a:schemeClr val="bg1"/>
                </a:solidFill>
              </a:defRPr>
            </a:lvl1pPr>
          </a:lstStyle>
          <a:p>
            <a:pPr lvl="0"/>
            <a:r>
              <a:rPr lang="fr-FR" dirty="0"/>
              <a:t>Modifiez le style du titre</a:t>
            </a:r>
          </a:p>
        </p:txBody>
      </p:sp>
      <p:pic>
        <p:nvPicPr>
          <p:cNvPr id="3" name="Image 2">
            <a:extLst>
              <a:ext uri="{FF2B5EF4-FFF2-40B4-BE49-F238E27FC236}">
                <a16:creationId xmlns:a16="http://schemas.microsoft.com/office/drawing/2014/main" id="{B211D7A3-6976-BE96-6004-4B4EFEA878C8}"/>
              </a:ext>
            </a:extLst>
          </p:cNvPr>
          <p:cNvPicPr>
            <a:picLocks noChangeAspect="1"/>
          </p:cNvPicPr>
          <p:nvPr userDrawn="1"/>
        </p:nvPicPr>
        <p:blipFill>
          <a:blip r:embed="rId2"/>
          <a:stretch>
            <a:fillRect/>
          </a:stretch>
        </p:blipFill>
        <p:spPr>
          <a:xfrm>
            <a:off x="5" y="0"/>
            <a:ext cx="12191998" cy="6858000"/>
          </a:xfrm>
          <a:prstGeom prst="rect">
            <a:avLst/>
          </a:prstGeom>
        </p:spPr>
      </p:pic>
      <p:sp>
        <p:nvSpPr>
          <p:cNvPr id="4" name="Zone de texte 46">
            <a:extLst>
              <a:ext uri="{FF2B5EF4-FFF2-40B4-BE49-F238E27FC236}">
                <a16:creationId xmlns:a16="http://schemas.microsoft.com/office/drawing/2014/main" id="{D1C068D1-6241-6088-1104-9D3B07BCE83E}"/>
              </a:ext>
            </a:extLst>
          </p:cNvPr>
          <p:cNvSpPr txBox="1"/>
          <p:nvPr userDrawn="1"/>
        </p:nvSpPr>
        <p:spPr>
          <a:xfrm>
            <a:off x="1024033" y="3487084"/>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42">
            <a:extLst>
              <a:ext uri="{FF2B5EF4-FFF2-40B4-BE49-F238E27FC236}">
                <a16:creationId xmlns:a16="http://schemas.microsoft.com/office/drawing/2014/main" id="{E6346B01-2607-BF21-E3E6-AF38D857669F}"/>
              </a:ext>
            </a:extLst>
          </p:cNvPr>
          <p:cNvSpPr txBox="1"/>
          <p:nvPr userDrawn="1"/>
        </p:nvSpPr>
        <p:spPr>
          <a:xfrm>
            <a:off x="1839949" y="3804568"/>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47">
            <a:extLst>
              <a:ext uri="{FF2B5EF4-FFF2-40B4-BE49-F238E27FC236}">
                <a16:creationId xmlns:a16="http://schemas.microsoft.com/office/drawing/2014/main" id="{B71D6F71-2767-D42E-93F2-CD73A51065CF}"/>
              </a:ext>
            </a:extLst>
          </p:cNvPr>
          <p:cNvSpPr txBox="1"/>
          <p:nvPr userDrawn="1"/>
        </p:nvSpPr>
        <p:spPr>
          <a:xfrm>
            <a:off x="1838604" y="3158230"/>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429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6A555-686D-A3FC-F503-B5085F058049}"/>
              </a:ext>
            </a:extLst>
          </p:cNvPr>
          <p:cNvSpPr>
            <a:spLocks noGrp="1"/>
          </p:cNvSpPr>
          <p:nvPr>
            <p:ph type="title"/>
          </p:nvPr>
        </p:nvSpPr>
        <p:spPr>
          <a:xfrm>
            <a:off x="839791" y="457200"/>
            <a:ext cx="3932236"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E799457-AE3E-303F-7963-A4DD84232DAE}"/>
              </a:ext>
            </a:extLst>
          </p:cNvPr>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59B7DEE-A69D-E5EB-820B-BA833A163631}"/>
              </a:ext>
            </a:extLst>
          </p:cNvPr>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B6FA71-71BD-E942-3190-703FF03A553B}"/>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6" name="Espace réservé du pied de page 5">
            <a:extLst>
              <a:ext uri="{FF2B5EF4-FFF2-40B4-BE49-F238E27FC236}">
                <a16:creationId xmlns:a16="http://schemas.microsoft.com/office/drawing/2014/main" id="{6B28C518-F8D3-9AF9-C258-A53D05351A5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0DAEBBB-76EF-632A-1562-5D19C46C019E}"/>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259547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AF7AE-F4E0-BE52-7D74-34906F1F33A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C261EE-30A9-198E-D9AE-61A23DE8E4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14C721-D978-E47D-C551-CBA195557990}"/>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F44FAFD4-60DF-42BE-FEDC-00EFA70FB5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98C16A-5635-4245-FB6C-358F3664719D}"/>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120715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ED5677-58B9-7714-1143-6E37D1CA8B2C}"/>
              </a:ext>
            </a:extLst>
          </p:cNvPr>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7534063-571E-8FD3-9F53-E06C1E5AAE64}"/>
              </a:ext>
            </a:extLst>
          </p:cNvPr>
          <p:cNvSpPr>
            <a:spLocks noGrp="1"/>
          </p:cNvSpPr>
          <p:nvPr>
            <p:ph type="body" orient="vert" idx="1"/>
          </p:nvPr>
        </p:nvSpPr>
        <p:spPr>
          <a:xfrm>
            <a:off x="838199"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68E58B-0DE8-06DF-40FF-066C85D5A641}"/>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319F3615-41AB-9B5E-7355-D1AC7D13F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6F0694-C8D7-DDA2-9015-D88F0191FB1A}"/>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81404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E890C2-6B6D-4C90-A07D-B4C3242F8FFC}"/>
              </a:ext>
            </a:extLst>
          </p:cNvPr>
          <p:cNvSpPr>
            <a:spLocks noGrp="1"/>
          </p:cNvSpPr>
          <p:nvPr>
            <p:ph type="title"/>
          </p:nvPr>
        </p:nvSpPr>
        <p:spPr>
          <a:xfrm>
            <a:off x="6186055" y="681037"/>
            <a:ext cx="6005945" cy="551963"/>
          </a:xfrm>
        </p:spPr>
        <p:txBody>
          <a:bodyPr vert="horz" lIns="91440" tIns="45720" rIns="91440" bIns="45720" rtlCol="0" anchor="ctr">
            <a:normAutofit/>
          </a:bodyPr>
          <a:lstStyle>
            <a:lvl1pPr>
              <a:defRPr lang="fr-FR" b="1" dirty="0">
                <a:solidFill>
                  <a:srgbClr val="002060"/>
                </a:solidFill>
              </a:defRPr>
            </a:lvl1pPr>
          </a:lstStyle>
          <a:p>
            <a:pPr lvl="0"/>
            <a:r>
              <a:rPr lang="fr-FR" dirty="0"/>
              <a:t>Modifiez le style du titre</a:t>
            </a:r>
          </a:p>
        </p:txBody>
      </p:sp>
      <p:sp>
        <p:nvSpPr>
          <p:cNvPr id="3" name="Espace réservé du contenu 2">
            <a:extLst>
              <a:ext uri="{FF2B5EF4-FFF2-40B4-BE49-F238E27FC236}">
                <a16:creationId xmlns:a16="http://schemas.microsoft.com/office/drawing/2014/main" id="{E9C14E0A-3D91-4935-800D-F6ADDAD0085D}"/>
              </a:ext>
            </a:extLst>
          </p:cNvPr>
          <p:cNvSpPr>
            <a:spLocks noGrp="1"/>
          </p:cNvSpPr>
          <p:nvPr>
            <p:ph idx="1"/>
          </p:nvPr>
        </p:nvSpPr>
        <p:spPr>
          <a:xfrm>
            <a:off x="838204" y="1340557"/>
            <a:ext cx="10515600" cy="4666895"/>
          </a:xfrm>
        </p:spPr>
        <p:txBody>
          <a:bodyPr/>
          <a:lstStyle>
            <a:lvl1pPr marL="228600" indent="-228600" algn="l" defTabSz="914400" rtl="0" eaLnBrk="1" latinLnBrk="0" hangingPunct="1">
              <a:lnSpc>
                <a:spcPct val="90000"/>
              </a:lnSpc>
              <a:buFont typeface="Arial" panose="020B0604020202020204" pitchFamily="34" charset="0"/>
              <a:buChar char="•"/>
              <a:defRPr lang="fr-FR" sz="2800" kern="1200" dirty="0">
                <a:solidFill>
                  <a:srgbClr val="002060"/>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fr-FR" sz="2400" kern="1200" dirty="0">
                <a:solidFill>
                  <a:srgbClr val="002060"/>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fr-FR" sz="2000" kern="1200" dirty="0">
                <a:solidFill>
                  <a:srgbClr val="002060"/>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A65D620-3C9C-4F5B-A658-7228DAF2A00C}"/>
              </a:ext>
            </a:extLst>
          </p:cNvPr>
          <p:cNvSpPr>
            <a:spLocks noGrp="1"/>
          </p:cNvSpPr>
          <p:nvPr>
            <p:ph type="dt" sz="half" idx="10"/>
          </p:nvPr>
        </p:nvSpPr>
        <p:spPr/>
        <p:txBody>
          <a:bodyPr/>
          <a:lstStyle/>
          <a:p>
            <a:fld id="{54405A5C-DA92-4EBD-8CC7-AD8F4609EF79}" type="datetime1">
              <a:rPr lang="fr-FR" smtClean="0"/>
              <a:t>28/11/2025</a:t>
            </a:fld>
            <a:endParaRPr lang="fr-FR" dirty="0"/>
          </a:p>
        </p:txBody>
      </p:sp>
      <p:sp>
        <p:nvSpPr>
          <p:cNvPr id="6" name="Espace réservé du numéro de diapositive 5">
            <a:extLst>
              <a:ext uri="{FF2B5EF4-FFF2-40B4-BE49-F238E27FC236}">
                <a16:creationId xmlns:a16="http://schemas.microsoft.com/office/drawing/2014/main" id="{34BDA6CD-3C44-43B7-9A36-4A76B3BFEFC7}"/>
              </a:ext>
            </a:extLst>
          </p:cNvPr>
          <p:cNvSpPr>
            <a:spLocks noGrp="1"/>
          </p:cNvSpPr>
          <p:nvPr>
            <p:ph type="sldNum" sz="quarter" idx="12"/>
          </p:nvPr>
        </p:nvSpPr>
        <p:spPr>
          <a:xfrm>
            <a:off x="70339" y="6378089"/>
            <a:ext cx="451339" cy="365125"/>
          </a:xfrm>
        </p:spPr>
        <p:txBody>
          <a:bodyPr/>
          <a:lstStyle/>
          <a:p>
            <a:fld id="{8DE11E5E-DB2B-4A8C-B27B-AE34C2813A30}" type="slidenum">
              <a:rPr lang="fr-FR" smtClean="0"/>
              <a:t>‹N°›</a:t>
            </a:fld>
            <a:endParaRPr lang="fr-FR" dirty="0"/>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
            <a:ext cx="2828400" cy="857005"/>
          </a:xfrm>
          <a:prstGeom prst="rect">
            <a:avLst/>
          </a:prstGeom>
        </p:spPr>
      </p:pic>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0909" y="6125879"/>
            <a:ext cx="1730754"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9" y="6291260"/>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bg1"/>
                </a:solidFill>
              </a:rPr>
              <a:pPr/>
              <a:t>‹N°›</a:t>
            </a:fld>
            <a:endParaRPr lang="fr-FR" sz="1200"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4">
            <a:extLst>
              <a:ext uri="{28A0092B-C50C-407E-A947-70E740481C1C}">
                <a14:useLocalDpi xmlns:a14="http://schemas.microsoft.com/office/drawing/2010/main" val="0"/>
              </a:ext>
            </a:extLst>
          </a:blip>
          <a:stretch>
            <a:fillRect/>
          </a:stretch>
        </p:blipFill>
        <p:spPr>
          <a:xfrm flipV="1">
            <a:off x="0" y="5872799"/>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5"/>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tx1"/>
                </a:solidFill>
              </a:rPr>
              <a:pPr/>
              <a:t>‹N°›</a:t>
            </a:fld>
            <a:endParaRPr lang="fr-FR" sz="1200" dirty="0">
              <a:solidFill>
                <a:schemeClr val="tx1"/>
              </a:solidFill>
            </a:endParaRPr>
          </a:p>
        </p:txBody>
      </p:sp>
    </p:spTree>
    <p:extLst>
      <p:ext uri="{BB962C8B-B14F-4D97-AF65-F5344CB8AC3E}">
        <p14:creationId xmlns:p14="http://schemas.microsoft.com/office/powerpoint/2010/main" val="4222072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55595DB3-242D-414C-AD83-42A9BD4CA8E8}"/>
              </a:ext>
            </a:extLst>
          </p:cNvPr>
          <p:cNvSpPr>
            <a:spLocks/>
          </p:cNvSpPr>
          <p:nvPr userDrawn="1"/>
        </p:nvSpPr>
        <p:spPr bwMode="auto">
          <a:xfrm>
            <a:off x="593005" y="2600326"/>
            <a:ext cx="2619374" cy="2619375"/>
          </a:xfrm>
          <a:custGeom>
            <a:avLst/>
            <a:gdLst>
              <a:gd name="T0" fmla="*/ 4123 w 4125"/>
              <a:gd name="T1" fmla="*/ 1956 h 4125"/>
              <a:gd name="T2" fmla="*/ 4061 w 4125"/>
              <a:gd name="T3" fmla="*/ 1547 h 4125"/>
              <a:gd name="T4" fmla="*/ 3922 w 4125"/>
              <a:gd name="T5" fmla="*/ 1168 h 4125"/>
              <a:gd name="T6" fmla="*/ 3716 w 4125"/>
              <a:gd name="T7" fmla="*/ 828 h 4125"/>
              <a:gd name="T8" fmla="*/ 3450 w 4125"/>
              <a:gd name="T9" fmla="*/ 535 h 4125"/>
              <a:gd name="T10" fmla="*/ 3132 w 4125"/>
              <a:gd name="T11" fmla="*/ 298 h 4125"/>
              <a:gd name="T12" fmla="*/ 2772 w 4125"/>
              <a:gd name="T13" fmla="*/ 124 h 4125"/>
              <a:gd name="T14" fmla="*/ 2377 w 4125"/>
              <a:gd name="T15" fmla="*/ 23 h 4125"/>
              <a:gd name="T16" fmla="*/ 2062 w 4125"/>
              <a:gd name="T17" fmla="*/ 0 h 4125"/>
              <a:gd name="T18" fmla="*/ 1748 w 4125"/>
              <a:gd name="T19" fmla="*/ 23 h 4125"/>
              <a:gd name="T20" fmla="*/ 1353 w 4125"/>
              <a:gd name="T21" fmla="*/ 124 h 4125"/>
              <a:gd name="T22" fmla="*/ 993 w 4125"/>
              <a:gd name="T23" fmla="*/ 298 h 4125"/>
              <a:gd name="T24" fmla="*/ 675 w 4125"/>
              <a:gd name="T25" fmla="*/ 535 h 4125"/>
              <a:gd name="T26" fmla="*/ 409 w 4125"/>
              <a:gd name="T27" fmla="*/ 828 h 4125"/>
              <a:gd name="T28" fmla="*/ 203 w 4125"/>
              <a:gd name="T29" fmla="*/ 1168 h 4125"/>
              <a:gd name="T30" fmla="*/ 64 w 4125"/>
              <a:gd name="T31" fmla="*/ 1547 h 4125"/>
              <a:gd name="T32" fmla="*/ 2 w 4125"/>
              <a:gd name="T33" fmla="*/ 1956 h 4125"/>
              <a:gd name="T34" fmla="*/ 2 w 4125"/>
              <a:gd name="T35" fmla="*/ 2169 h 4125"/>
              <a:gd name="T36" fmla="*/ 64 w 4125"/>
              <a:gd name="T37" fmla="*/ 2578 h 4125"/>
              <a:gd name="T38" fmla="*/ 203 w 4125"/>
              <a:gd name="T39" fmla="*/ 2957 h 4125"/>
              <a:gd name="T40" fmla="*/ 409 w 4125"/>
              <a:gd name="T41" fmla="*/ 3297 h 4125"/>
              <a:gd name="T42" fmla="*/ 675 w 4125"/>
              <a:gd name="T43" fmla="*/ 3589 h 4125"/>
              <a:gd name="T44" fmla="*/ 993 w 4125"/>
              <a:gd name="T45" fmla="*/ 3827 h 4125"/>
              <a:gd name="T46" fmla="*/ 1353 w 4125"/>
              <a:gd name="T47" fmla="*/ 4000 h 4125"/>
              <a:gd name="T48" fmla="*/ 1748 w 4125"/>
              <a:gd name="T49" fmla="*/ 4102 h 4125"/>
              <a:gd name="T50" fmla="*/ 2062 w 4125"/>
              <a:gd name="T51" fmla="*/ 4125 h 4125"/>
              <a:gd name="T52" fmla="*/ 2377 w 4125"/>
              <a:gd name="T53" fmla="*/ 4102 h 4125"/>
              <a:gd name="T54" fmla="*/ 2772 w 4125"/>
              <a:gd name="T55" fmla="*/ 4000 h 4125"/>
              <a:gd name="T56" fmla="*/ 3132 w 4125"/>
              <a:gd name="T57" fmla="*/ 3827 h 4125"/>
              <a:gd name="T58" fmla="*/ 3450 w 4125"/>
              <a:gd name="T59" fmla="*/ 3589 h 4125"/>
              <a:gd name="T60" fmla="*/ 3716 w 4125"/>
              <a:gd name="T61" fmla="*/ 3297 h 4125"/>
              <a:gd name="T62" fmla="*/ 3922 w 4125"/>
              <a:gd name="T63" fmla="*/ 2957 h 4125"/>
              <a:gd name="T64" fmla="*/ 4061 w 4125"/>
              <a:gd name="T65" fmla="*/ 2578 h 4125"/>
              <a:gd name="T66" fmla="*/ 4123 w 4125"/>
              <a:gd name="T67" fmla="*/ 2169 h 4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5" h="4125">
                <a:moveTo>
                  <a:pt x="4125" y="2062"/>
                </a:moveTo>
                <a:lnTo>
                  <a:pt x="4123" y="1956"/>
                </a:lnTo>
                <a:lnTo>
                  <a:pt x="4102" y="1748"/>
                </a:lnTo>
                <a:lnTo>
                  <a:pt x="4061" y="1547"/>
                </a:lnTo>
                <a:lnTo>
                  <a:pt x="4000" y="1353"/>
                </a:lnTo>
                <a:lnTo>
                  <a:pt x="3922" y="1168"/>
                </a:lnTo>
                <a:lnTo>
                  <a:pt x="3827" y="992"/>
                </a:lnTo>
                <a:lnTo>
                  <a:pt x="3716" y="828"/>
                </a:lnTo>
                <a:lnTo>
                  <a:pt x="3590" y="675"/>
                </a:lnTo>
                <a:lnTo>
                  <a:pt x="3450" y="535"/>
                </a:lnTo>
                <a:lnTo>
                  <a:pt x="3297" y="409"/>
                </a:lnTo>
                <a:lnTo>
                  <a:pt x="3132" y="298"/>
                </a:lnTo>
                <a:lnTo>
                  <a:pt x="2957" y="203"/>
                </a:lnTo>
                <a:lnTo>
                  <a:pt x="2772" y="124"/>
                </a:lnTo>
                <a:lnTo>
                  <a:pt x="2578" y="64"/>
                </a:lnTo>
                <a:lnTo>
                  <a:pt x="2377" y="23"/>
                </a:lnTo>
                <a:lnTo>
                  <a:pt x="2169" y="2"/>
                </a:lnTo>
                <a:lnTo>
                  <a:pt x="2062" y="0"/>
                </a:lnTo>
                <a:lnTo>
                  <a:pt x="1956" y="2"/>
                </a:lnTo>
                <a:lnTo>
                  <a:pt x="1748" y="23"/>
                </a:lnTo>
                <a:lnTo>
                  <a:pt x="1547" y="64"/>
                </a:lnTo>
                <a:lnTo>
                  <a:pt x="1353" y="124"/>
                </a:lnTo>
                <a:lnTo>
                  <a:pt x="1168" y="203"/>
                </a:lnTo>
                <a:lnTo>
                  <a:pt x="993" y="298"/>
                </a:lnTo>
                <a:lnTo>
                  <a:pt x="828" y="409"/>
                </a:lnTo>
                <a:lnTo>
                  <a:pt x="675" y="535"/>
                </a:lnTo>
                <a:lnTo>
                  <a:pt x="535" y="675"/>
                </a:lnTo>
                <a:lnTo>
                  <a:pt x="409" y="828"/>
                </a:lnTo>
                <a:lnTo>
                  <a:pt x="298" y="992"/>
                </a:lnTo>
                <a:lnTo>
                  <a:pt x="203" y="1168"/>
                </a:lnTo>
                <a:lnTo>
                  <a:pt x="124" y="1353"/>
                </a:lnTo>
                <a:lnTo>
                  <a:pt x="64" y="1547"/>
                </a:lnTo>
                <a:lnTo>
                  <a:pt x="23" y="1748"/>
                </a:lnTo>
                <a:lnTo>
                  <a:pt x="2" y="1956"/>
                </a:lnTo>
                <a:lnTo>
                  <a:pt x="0" y="2062"/>
                </a:lnTo>
                <a:lnTo>
                  <a:pt x="2" y="2169"/>
                </a:lnTo>
                <a:lnTo>
                  <a:pt x="23" y="2377"/>
                </a:lnTo>
                <a:lnTo>
                  <a:pt x="64" y="2578"/>
                </a:lnTo>
                <a:lnTo>
                  <a:pt x="124" y="2772"/>
                </a:lnTo>
                <a:lnTo>
                  <a:pt x="203" y="2957"/>
                </a:lnTo>
                <a:lnTo>
                  <a:pt x="298" y="3132"/>
                </a:lnTo>
                <a:lnTo>
                  <a:pt x="409" y="3297"/>
                </a:lnTo>
                <a:lnTo>
                  <a:pt x="535" y="3450"/>
                </a:lnTo>
                <a:lnTo>
                  <a:pt x="675" y="3589"/>
                </a:lnTo>
                <a:lnTo>
                  <a:pt x="828" y="3716"/>
                </a:lnTo>
                <a:lnTo>
                  <a:pt x="993" y="3827"/>
                </a:lnTo>
                <a:lnTo>
                  <a:pt x="1168" y="3922"/>
                </a:lnTo>
                <a:lnTo>
                  <a:pt x="1353" y="4000"/>
                </a:lnTo>
                <a:lnTo>
                  <a:pt x="1547" y="4060"/>
                </a:lnTo>
                <a:lnTo>
                  <a:pt x="1748" y="4102"/>
                </a:lnTo>
                <a:lnTo>
                  <a:pt x="1956" y="4123"/>
                </a:lnTo>
                <a:lnTo>
                  <a:pt x="2062" y="4125"/>
                </a:lnTo>
                <a:lnTo>
                  <a:pt x="2169" y="4123"/>
                </a:lnTo>
                <a:lnTo>
                  <a:pt x="2377" y="4102"/>
                </a:lnTo>
                <a:lnTo>
                  <a:pt x="2578" y="4060"/>
                </a:lnTo>
                <a:lnTo>
                  <a:pt x="2772" y="4000"/>
                </a:lnTo>
                <a:lnTo>
                  <a:pt x="2957" y="3922"/>
                </a:lnTo>
                <a:lnTo>
                  <a:pt x="3132" y="3827"/>
                </a:lnTo>
                <a:lnTo>
                  <a:pt x="3297" y="3716"/>
                </a:lnTo>
                <a:lnTo>
                  <a:pt x="3450" y="3589"/>
                </a:lnTo>
                <a:lnTo>
                  <a:pt x="3590" y="3450"/>
                </a:lnTo>
                <a:lnTo>
                  <a:pt x="3716" y="3297"/>
                </a:lnTo>
                <a:lnTo>
                  <a:pt x="3827" y="3132"/>
                </a:lnTo>
                <a:lnTo>
                  <a:pt x="3922" y="2957"/>
                </a:lnTo>
                <a:lnTo>
                  <a:pt x="4000" y="2772"/>
                </a:lnTo>
                <a:lnTo>
                  <a:pt x="4061" y="2578"/>
                </a:lnTo>
                <a:lnTo>
                  <a:pt x="4102" y="2377"/>
                </a:lnTo>
                <a:lnTo>
                  <a:pt x="4123" y="2169"/>
                </a:lnTo>
                <a:lnTo>
                  <a:pt x="4125" y="206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sp>
        <p:nvSpPr>
          <p:cNvPr id="10" name="Zone de texte 46">
            <a:extLst>
              <a:ext uri="{FF2B5EF4-FFF2-40B4-BE49-F238E27FC236}">
                <a16:creationId xmlns:a16="http://schemas.microsoft.com/office/drawing/2014/main" id="{B5BC09BC-B4B1-4DFD-80F2-4FE25C0CA324}"/>
              </a:ext>
            </a:extLst>
          </p:cNvPr>
          <p:cNvSpPr txBox="1"/>
          <p:nvPr userDrawn="1"/>
        </p:nvSpPr>
        <p:spPr>
          <a:xfrm>
            <a:off x="865420" y="3270886"/>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7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itre 1">
            <a:extLst>
              <a:ext uri="{FF2B5EF4-FFF2-40B4-BE49-F238E27FC236}">
                <a16:creationId xmlns:a16="http://schemas.microsoft.com/office/drawing/2014/main" id="{80C6A9C6-8E6E-4E82-AED9-8C394598EAF6}"/>
              </a:ext>
            </a:extLst>
          </p:cNvPr>
          <p:cNvSpPr>
            <a:spLocks noGrp="1"/>
          </p:cNvSpPr>
          <p:nvPr>
            <p:ph type="title"/>
          </p:nvPr>
        </p:nvSpPr>
        <p:spPr>
          <a:xfrm>
            <a:off x="3212380" y="2176225"/>
            <a:ext cx="6005945" cy="551963"/>
          </a:xfrm>
        </p:spPr>
        <p:txBody>
          <a:bodyPr vert="horz" lIns="91440" tIns="45720" rIns="91440" bIns="45720" rtlCol="0" anchor="ctr">
            <a:noAutofit/>
          </a:bodyPr>
          <a:lstStyle>
            <a:lvl1pPr>
              <a:defRPr lang="fr-FR" sz="4000" b="1" dirty="0">
                <a:solidFill>
                  <a:schemeClr val="bg1"/>
                </a:solidFill>
              </a:defRPr>
            </a:lvl1pPr>
          </a:lstStyle>
          <a:p>
            <a:pPr lvl="0"/>
            <a:r>
              <a:rPr lang="fr-FR" dirty="0"/>
              <a:t>Modifiez le style du titre</a:t>
            </a:r>
          </a:p>
        </p:txBody>
      </p:sp>
      <p:pic>
        <p:nvPicPr>
          <p:cNvPr id="3" name="Image 2">
            <a:extLst>
              <a:ext uri="{FF2B5EF4-FFF2-40B4-BE49-F238E27FC236}">
                <a16:creationId xmlns:a16="http://schemas.microsoft.com/office/drawing/2014/main" id="{B211D7A3-6976-BE96-6004-4B4EFEA878C8}"/>
              </a:ext>
            </a:extLst>
          </p:cNvPr>
          <p:cNvPicPr>
            <a:picLocks noChangeAspect="1"/>
          </p:cNvPicPr>
          <p:nvPr userDrawn="1"/>
        </p:nvPicPr>
        <p:blipFill>
          <a:blip r:embed="rId2"/>
          <a:stretch>
            <a:fillRect/>
          </a:stretch>
        </p:blipFill>
        <p:spPr>
          <a:xfrm>
            <a:off x="5" y="0"/>
            <a:ext cx="12191998" cy="6858000"/>
          </a:xfrm>
          <a:prstGeom prst="rect">
            <a:avLst/>
          </a:prstGeom>
        </p:spPr>
      </p:pic>
      <p:sp>
        <p:nvSpPr>
          <p:cNvPr id="4" name="Zone de texte 46">
            <a:extLst>
              <a:ext uri="{FF2B5EF4-FFF2-40B4-BE49-F238E27FC236}">
                <a16:creationId xmlns:a16="http://schemas.microsoft.com/office/drawing/2014/main" id="{D1C068D1-6241-6088-1104-9D3B07BCE83E}"/>
              </a:ext>
            </a:extLst>
          </p:cNvPr>
          <p:cNvSpPr txBox="1"/>
          <p:nvPr userDrawn="1"/>
        </p:nvSpPr>
        <p:spPr>
          <a:xfrm>
            <a:off x="1024033" y="3487084"/>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42">
            <a:extLst>
              <a:ext uri="{FF2B5EF4-FFF2-40B4-BE49-F238E27FC236}">
                <a16:creationId xmlns:a16="http://schemas.microsoft.com/office/drawing/2014/main" id="{E6346B01-2607-BF21-E3E6-AF38D857669F}"/>
              </a:ext>
            </a:extLst>
          </p:cNvPr>
          <p:cNvSpPr txBox="1"/>
          <p:nvPr userDrawn="1"/>
        </p:nvSpPr>
        <p:spPr>
          <a:xfrm>
            <a:off x="1839949" y="3804568"/>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 de texte 47">
            <a:extLst>
              <a:ext uri="{FF2B5EF4-FFF2-40B4-BE49-F238E27FC236}">
                <a16:creationId xmlns:a16="http://schemas.microsoft.com/office/drawing/2014/main" id="{B71D6F71-2767-D42E-93F2-CD73A51065CF}"/>
              </a:ext>
            </a:extLst>
          </p:cNvPr>
          <p:cNvSpPr txBox="1"/>
          <p:nvPr userDrawn="1"/>
        </p:nvSpPr>
        <p:spPr>
          <a:xfrm>
            <a:off x="1838604" y="3158230"/>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609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18" name="Freeform 4">
            <a:extLst>
              <a:ext uri="{FF2B5EF4-FFF2-40B4-BE49-F238E27FC236}">
                <a16:creationId xmlns:a16="http://schemas.microsoft.com/office/drawing/2014/main" id="{E3E93B67-DE62-4453-BA46-540389E42762}"/>
              </a:ext>
            </a:extLst>
          </p:cNvPr>
          <p:cNvSpPr>
            <a:spLocks/>
          </p:cNvSpPr>
          <p:nvPr userDrawn="1"/>
        </p:nvSpPr>
        <p:spPr bwMode="auto">
          <a:xfrm>
            <a:off x="0" y="3429001"/>
            <a:ext cx="12192000" cy="3581399"/>
          </a:xfrm>
          <a:custGeom>
            <a:avLst/>
            <a:gdLst>
              <a:gd name="T0" fmla="*/ 12246 w 12246"/>
              <a:gd name="T1" fmla="*/ 0 h 8071"/>
              <a:gd name="T2" fmla="*/ 12246 w 12246"/>
              <a:gd name="T3" fmla="*/ 8071 h 8071"/>
              <a:gd name="T4" fmla="*/ 12161 w 12246"/>
              <a:gd name="T5" fmla="*/ 8068 h 8071"/>
              <a:gd name="T6" fmla="*/ 11995 w 12246"/>
              <a:gd name="T7" fmla="*/ 8035 h 8071"/>
              <a:gd name="T8" fmla="*/ 11917 w 12246"/>
              <a:gd name="T9" fmla="*/ 8005 h 8071"/>
              <a:gd name="T10" fmla="*/ 11841 w 12246"/>
              <a:gd name="T11" fmla="*/ 7971 h 8071"/>
              <a:gd name="T12" fmla="*/ 11701 w 12246"/>
              <a:gd name="T13" fmla="*/ 7877 h 8071"/>
              <a:gd name="T14" fmla="*/ 11638 w 12246"/>
              <a:gd name="T15" fmla="*/ 7819 h 8071"/>
              <a:gd name="T16" fmla="*/ 6025 w 12246"/>
              <a:gd name="T17" fmla="*/ 2206 h 8071"/>
              <a:gd name="T18" fmla="*/ 5882 w 12246"/>
              <a:gd name="T19" fmla="*/ 2068 h 8071"/>
              <a:gd name="T20" fmla="*/ 5578 w 12246"/>
              <a:gd name="T21" fmla="*/ 1818 h 8071"/>
              <a:gd name="T22" fmla="*/ 5252 w 12246"/>
              <a:gd name="T23" fmla="*/ 1601 h 8071"/>
              <a:gd name="T24" fmla="*/ 4908 w 12246"/>
              <a:gd name="T25" fmla="*/ 1418 h 8071"/>
              <a:gd name="T26" fmla="*/ 4548 w 12246"/>
              <a:gd name="T27" fmla="*/ 1268 h 8071"/>
              <a:gd name="T28" fmla="*/ 4175 w 12246"/>
              <a:gd name="T29" fmla="*/ 1155 h 8071"/>
              <a:gd name="T30" fmla="*/ 3791 w 12246"/>
              <a:gd name="T31" fmla="*/ 1078 h 8071"/>
              <a:gd name="T32" fmla="*/ 3399 w 12246"/>
              <a:gd name="T33" fmla="*/ 1039 h 8071"/>
              <a:gd name="T34" fmla="*/ 3200 w 12246"/>
              <a:gd name="T35" fmla="*/ 1036 h 8071"/>
              <a:gd name="T36" fmla="*/ 0 w 12246"/>
              <a:gd name="T37" fmla="*/ 1036 h 8071"/>
              <a:gd name="T38" fmla="*/ 0 w 12246"/>
              <a:gd name="T39" fmla="*/ 0 h 8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46" h="8071">
                <a:moveTo>
                  <a:pt x="12246" y="0"/>
                </a:moveTo>
                <a:lnTo>
                  <a:pt x="12246" y="8071"/>
                </a:lnTo>
                <a:lnTo>
                  <a:pt x="12161" y="8068"/>
                </a:lnTo>
                <a:lnTo>
                  <a:pt x="11995" y="8035"/>
                </a:lnTo>
                <a:lnTo>
                  <a:pt x="11917" y="8005"/>
                </a:lnTo>
                <a:lnTo>
                  <a:pt x="11841" y="7971"/>
                </a:lnTo>
                <a:lnTo>
                  <a:pt x="11701" y="7877"/>
                </a:lnTo>
                <a:lnTo>
                  <a:pt x="11638" y="7819"/>
                </a:lnTo>
                <a:lnTo>
                  <a:pt x="6025" y="2206"/>
                </a:lnTo>
                <a:lnTo>
                  <a:pt x="5882" y="2068"/>
                </a:lnTo>
                <a:lnTo>
                  <a:pt x="5578" y="1818"/>
                </a:lnTo>
                <a:lnTo>
                  <a:pt x="5252" y="1601"/>
                </a:lnTo>
                <a:lnTo>
                  <a:pt x="4908" y="1418"/>
                </a:lnTo>
                <a:lnTo>
                  <a:pt x="4548" y="1268"/>
                </a:lnTo>
                <a:lnTo>
                  <a:pt x="4175" y="1155"/>
                </a:lnTo>
                <a:lnTo>
                  <a:pt x="3791" y="1078"/>
                </a:lnTo>
                <a:lnTo>
                  <a:pt x="3399" y="1039"/>
                </a:lnTo>
                <a:lnTo>
                  <a:pt x="3200" y="1036"/>
                </a:lnTo>
                <a:lnTo>
                  <a:pt x="0" y="1036"/>
                </a:lnTo>
                <a:lnTo>
                  <a:pt x="0" y="0"/>
                </a:lnTo>
                <a:close/>
              </a:path>
            </a:pathLst>
          </a:custGeom>
          <a:solidFill>
            <a:srgbClr val="0B37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125879"/>
            <a:ext cx="1730754"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9" y="6291260"/>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bg1"/>
                </a:solidFill>
              </a:rPr>
              <a:pPr/>
              <a:t>‹N°›</a:t>
            </a:fld>
            <a:endParaRPr lang="fr-FR" sz="1200"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3">
            <a:extLst>
              <a:ext uri="{28A0092B-C50C-407E-A947-70E740481C1C}">
                <a14:useLocalDpi xmlns:a14="http://schemas.microsoft.com/office/drawing/2010/main" val="0"/>
              </a:ext>
            </a:extLst>
          </a:blip>
          <a:stretch>
            <a:fillRect/>
          </a:stretch>
        </p:blipFill>
        <p:spPr>
          <a:xfrm flipV="1">
            <a:off x="70338" y="5903146"/>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5"/>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tx1"/>
                </a:solidFill>
              </a:rPr>
              <a:pPr/>
              <a:t>‹N°›</a:t>
            </a:fld>
            <a:endParaRPr lang="fr-FR" sz="1200" dirty="0">
              <a:solidFill>
                <a:schemeClr val="tx1"/>
              </a:solidFill>
            </a:endParaRPr>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285" y="5903144"/>
            <a:ext cx="2828400" cy="857005"/>
          </a:xfrm>
          <a:prstGeom prst="rect">
            <a:avLst/>
          </a:prstGeom>
        </p:spPr>
      </p:pic>
      <p:sp>
        <p:nvSpPr>
          <p:cNvPr id="3" name="ZoneTexte 2">
            <a:extLst>
              <a:ext uri="{FF2B5EF4-FFF2-40B4-BE49-F238E27FC236}">
                <a16:creationId xmlns:a16="http://schemas.microsoft.com/office/drawing/2014/main" id="{40B842EC-7F45-4C5C-BD64-65134916A0FF}"/>
              </a:ext>
            </a:extLst>
          </p:cNvPr>
          <p:cNvSpPr txBox="1"/>
          <p:nvPr userDrawn="1"/>
        </p:nvSpPr>
        <p:spPr>
          <a:xfrm>
            <a:off x="70338" y="1874355"/>
            <a:ext cx="3426692" cy="1077218"/>
          </a:xfrm>
          <a:prstGeom prst="rect">
            <a:avLst/>
          </a:prstGeom>
          <a:noFill/>
        </p:spPr>
        <p:txBody>
          <a:bodyPr wrap="square" rtlCol="0">
            <a:spAutoFit/>
          </a:bodyPr>
          <a:lstStyle/>
          <a:p>
            <a:pPr algn="l"/>
            <a:r>
              <a:rPr lang="fr-FR" sz="3200" dirty="0">
                <a:solidFill>
                  <a:schemeClr val="bg1"/>
                </a:solidFill>
              </a:rPr>
              <a:t>CONSEIL D’ADMINISTRATION</a:t>
            </a:r>
          </a:p>
        </p:txBody>
      </p:sp>
      <p:sp>
        <p:nvSpPr>
          <p:cNvPr id="17" name="Freeform 3">
            <a:extLst>
              <a:ext uri="{FF2B5EF4-FFF2-40B4-BE49-F238E27FC236}">
                <a16:creationId xmlns:a16="http://schemas.microsoft.com/office/drawing/2014/main" id="{A9A8E6B0-A86B-49A0-B3FF-0D858A314BC9}"/>
              </a:ext>
            </a:extLst>
          </p:cNvPr>
          <p:cNvSpPr>
            <a:spLocks/>
          </p:cNvSpPr>
          <p:nvPr userDrawn="1"/>
        </p:nvSpPr>
        <p:spPr bwMode="auto">
          <a:xfrm>
            <a:off x="-10089" y="115541"/>
            <a:ext cx="12192000" cy="3429000"/>
          </a:xfrm>
          <a:custGeom>
            <a:avLst/>
            <a:gdLst>
              <a:gd name="T0" fmla="*/ 1003 w 12246"/>
              <a:gd name="T1" fmla="*/ 4581 h 8834"/>
              <a:gd name="T2" fmla="*/ 0 w 12246"/>
              <a:gd name="T3" fmla="*/ 4581 h 8834"/>
              <a:gd name="T4" fmla="*/ 0 w 12246"/>
              <a:gd name="T5" fmla="*/ 8834 h 8834"/>
              <a:gd name="T6" fmla="*/ 12246 w 12246"/>
              <a:gd name="T7" fmla="*/ 8834 h 8834"/>
              <a:gd name="T8" fmla="*/ 12246 w 12246"/>
              <a:gd name="T9" fmla="*/ 0 h 8834"/>
              <a:gd name="T10" fmla="*/ 7091 w 12246"/>
              <a:gd name="T11" fmla="*/ 0 h 8834"/>
              <a:gd name="T12" fmla="*/ 7016 w 12246"/>
              <a:gd name="T13" fmla="*/ 2 h 8834"/>
              <a:gd name="T14" fmla="*/ 6870 w 12246"/>
              <a:gd name="T15" fmla="*/ 32 h 8834"/>
              <a:gd name="T16" fmla="*/ 6734 w 12246"/>
              <a:gd name="T17" fmla="*/ 88 h 8834"/>
              <a:gd name="T18" fmla="*/ 6610 w 12246"/>
              <a:gd name="T19" fmla="*/ 170 h 8834"/>
              <a:gd name="T20" fmla="*/ 6556 w 12246"/>
              <a:gd name="T21" fmla="*/ 222 h 8834"/>
              <a:gd name="T22" fmla="*/ 3040 w 12246"/>
              <a:gd name="T23" fmla="*/ 3737 h 8834"/>
              <a:gd name="T24" fmla="*/ 2938 w 12246"/>
              <a:gd name="T25" fmla="*/ 3836 h 8834"/>
              <a:gd name="T26" fmla="*/ 2718 w 12246"/>
              <a:gd name="T27" fmla="*/ 4016 h 8834"/>
              <a:gd name="T28" fmla="*/ 2483 w 12246"/>
              <a:gd name="T29" fmla="*/ 4173 h 8834"/>
              <a:gd name="T30" fmla="*/ 2235 w 12246"/>
              <a:gd name="T31" fmla="*/ 4306 h 8834"/>
              <a:gd name="T32" fmla="*/ 1975 w 12246"/>
              <a:gd name="T33" fmla="*/ 4413 h 8834"/>
              <a:gd name="T34" fmla="*/ 1706 w 12246"/>
              <a:gd name="T35" fmla="*/ 4495 h 8834"/>
              <a:gd name="T36" fmla="*/ 1429 w 12246"/>
              <a:gd name="T37" fmla="*/ 4550 h 8834"/>
              <a:gd name="T38" fmla="*/ 1146 w 12246"/>
              <a:gd name="T39" fmla="*/ 4578 h 8834"/>
              <a:gd name="T40" fmla="*/ 1003 w 12246"/>
              <a:gd name="T41" fmla="*/ 4581 h 8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46" h="8834">
                <a:moveTo>
                  <a:pt x="1003" y="4581"/>
                </a:moveTo>
                <a:lnTo>
                  <a:pt x="0" y="4581"/>
                </a:lnTo>
                <a:lnTo>
                  <a:pt x="0" y="8834"/>
                </a:lnTo>
                <a:lnTo>
                  <a:pt x="12246" y="8834"/>
                </a:lnTo>
                <a:lnTo>
                  <a:pt x="12246" y="0"/>
                </a:lnTo>
                <a:lnTo>
                  <a:pt x="7091" y="0"/>
                </a:lnTo>
                <a:lnTo>
                  <a:pt x="7016" y="2"/>
                </a:lnTo>
                <a:lnTo>
                  <a:pt x="6870" y="32"/>
                </a:lnTo>
                <a:lnTo>
                  <a:pt x="6734" y="88"/>
                </a:lnTo>
                <a:lnTo>
                  <a:pt x="6610" y="170"/>
                </a:lnTo>
                <a:lnTo>
                  <a:pt x="6556" y="222"/>
                </a:lnTo>
                <a:lnTo>
                  <a:pt x="3040" y="3737"/>
                </a:lnTo>
                <a:lnTo>
                  <a:pt x="2938" y="3836"/>
                </a:lnTo>
                <a:lnTo>
                  <a:pt x="2718" y="4016"/>
                </a:lnTo>
                <a:lnTo>
                  <a:pt x="2483" y="4173"/>
                </a:lnTo>
                <a:lnTo>
                  <a:pt x="2235" y="4306"/>
                </a:lnTo>
                <a:lnTo>
                  <a:pt x="1975" y="4413"/>
                </a:lnTo>
                <a:lnTo>
                  <a:pt x="1706" y="4495"/>
                </a:lnTo>
                <a:lnTo>
                  <a:pt x="1429" y="4550"/>
                </a:lnTo>
                <a:lnTo>
                  <a:pt x="1146" y="4578"/>
                </a:lnTo>
                <a:lnTo>
                  <a:pt x="1003" y="4581"/>
                </a:lnTo>
              </a:path>
            </a:pathLst>
          </a:custGeom>
          <a:solidFill>
            <a:srgbClr val="1C82A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sp>
        <p:nvSpPr>
          <p:cNvPr id="19" name="Freeform 9">
            <a:extLst>
              <a:ext uri="{FF2B5EF4-FFF2-40B4-BE49-F238E27FC236}">
                <a16:creationId xmlns:a16="http://schemas.microsoft.com/office/drawing/2014/main" id="{E465A3FE-F502-40A4-A29D-008F5BD82DE2}"/>
              </a:ext>
            </a:extLst>
          </p:cNvPr>
          <p:cNvSpPr>
            <a:spLocks/>
          </p:cNvSpPr>
          <p:nvPr userDrawn="1"/>
        </p:nvSpPr>
        <p:spPr bwMode="auto">
          <a:xfrm>
            <a:off x="574759" y="3623178"/>
            <a:ext cx="2164715" cy="2164715"/>
          </a:xfrm>
          <a:custGeom>
            <a:avLst/>
            <a:gdLst>
              <a:gd name="T0" fmla="*/ 3408 w 3409"/>
              <a:gd name="T1" fmla="*/ 1617 h 3409"/>
              <a:gd name="T2" fmla="*/ 3356 w 3409"/>
              <a:gd name="T3" fmla="*/ 1278 h 3409"/>
              <a:gd name="T4" fmla="*/ 3242 w 3409"/>
              <a:gd name="T5" fmla="*/ 965 h 3409"/>
              <a:gd name="T6" fmla="*/ 3071 w 3409"/>
              <a:gd name="T7" fmla="*/ 684 h 3409"/>
              <a:gd name="T8" fmla="*/ 2851 w 3409"/>
              <a:gd name="T9" fmla="*/ 442 h 3409"/>
              <a:gd name="T10" fmla="*/ 2589 w 3409"/>
              <a:gd name="T11" fmla="*/ 246 h 3409"/>
              <a:gd name="T12" fmla="*/ 2291 w 3409"/>
              <a:gd name="T13" fmla="*/ 103 h 3409"/>
              <a:gd name="T14" fmla="*/ 1965 w 3409"/>
              <a:gd name="T15" fmla="*/ 19 h 3409"/>
              <a:gd name="T16" fmla="*/ 1705 w 3409"/>
              <a:gd name="T17" fmla="*/ 0 h 3409"/>
              <a:gd name="T18" fmla="*/ 1445 w 3409"/>
              <a:gd name="T19" fmla="*/ 19 h 3409"/>
              <a:gd name="T20" fmla="*/ 1118 w 3409"/>
              <a:gd name="T21" fmla="*/ 103 h 3409"/>
              <a:gd name="T22" fmla="*/ 820 w 3409"/>
              <a:gd name="T23" fmla="*/ 246 h 3409"/>
              <a:gd name="T24" fmla="*/ 558 w 3409"/>
              <a:gd name="T25" fmla="*/ 442 h 3409"/>
              <a:gd name="T26" fmla="*/ 338 w 3409"/>
              <a:gd name="T27" fmla="*/ 684 h 3409"/>
              <a:gd name="T28" fmla="*/ 168 w 3409"/>
              <a:gd name="T29" fmla="*/ 965 h 3409"/>
              <a:gd name="T30" fmla="*/ 53 w 3409"/>
              <a:gd name="T31" fmla="*/ 1278 h 3409"/>
              <a:gd name="T32" fmla="*/ 1 w 3409"/>
              <a:gd name="T33" fmla="*/ 1617 h 3409"/>
              <a:gd name="T34" fmla="*/ 1 w 3409"/>
              <a:gd name="T35" fmla="*/ 1793 h 3409"/>
              <a:gd name="T36" fmla="*/ 53 w 3409"/>
              <a:gd name="T37" fmla="*/ 2131 h 3409"/>
              <a:gd name="T38" fmla="*/ 168 w 3409"/>
              <a:gd name="T39" fmla="*/ 2444 h 3409"/>
              <a:gd name="T40" fmla="*/ 338 w 3409"/>
              <a:gd name="T41" fmla="*/ 2725 h 3409"/>
              <a:gd name="T42" fmla="*/ 558 w 3409"/>
              <a:gd name="T43" fmla="*/ 2967 h 3409"/>
              <a:gd name="T44" fmla="*/ 820 w 3409"/>
              <a:gd name="T45" fmla="*/ 3163 h 3409"/>
              <a:gd name="T46" fmla="*/ 1118 w 3409"/>
              <a:gd name="T47" fmla="*/ 3306 h 3409"/>
              <a:gd name="T48" fmla="*/ 1445 w 3409"/>
              <a:gd name="T49" fmla="*/ 3390 h 3409"/>
              <a:gd name="T50" fmla="*/ 1705 w 3409"/>
              <a:gd name="T51" fmla="*/ 3409 h 3409"/>
              <a:gd name="T52" fmla="*/ 1965 w 3409"/>
              <a:gd name="T53" fmla="*/ 3390 h 3409"/>
              <a:gd name="T54" fmla="*/ 2291 w 3409"/>
              <a:gd name="T55" fmla="*/ 3306 h 3409"/>
              <a:gd name="T56" fmla="*/ 2589 w 3409"/>
              <a:gd name="T57" fmla="*/ 3163 h 3409"/>
              <a:gd name="T58" fmla="*/ 2851 w 3409"/>
              <a:gd name="T59" fmla="*/ 2967 h 3409"/>
              <a:gd name="T60" fmla="*/ 3071 w 3409"/>
              <a:gd name="T61" fmla="*/ 2725 h 3409"/>
              <a:gd name="T62" fmla="*/ 3242 w 3409"/>
              <a:gd name="T63" fmla="*/ 2444 h 3409"/>
              <a:gd name="T64" fmla="*/ 3356 w 3409"/>
              <a:gd name="T65" fmla="*/ 2131 h 3409"/>
              <a:gd name="T66" fmla="*/ 3408 w 3409"/>
              <a:gd name="T67" fmla="*/ 1793 h 3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9" h="3409">
                <a:moveTo>
                  <a:pt x="3409" y="1705"/>
                </a:moveTo>
                <a:lnTo>
                  <a:pt x="3408" y="1617"/>
                </a:lnTo>
                <a:lnTo>
                  <a:pt x="3390" y="1445"/>
                </a:lnTo>
                <a:lnTo>
                  <a:pt x="3356" y="1278"/>
                </a:lnTo>
                <a:lnTo>
                  <a:pt x="3307" y="1118"/>
                </a:lnTo>
                <a:lnTo>
                  <a:pt x="3242" y="965"/>
                </a:lnTo>
                <a:lnTo>
                  <a:pt x="3163" y="820"/>
                </a:lnTo>
                <a:lnTo>
                  <a:pt x="3071" y="684"/>
                </a:lnTo>
                <a:lnTo>
                  <a:pt x="2967" y="558"/>
                </a:lnTo>
                <a:lnTo>
                  <a:pt x="2851" y="442"/>
                </a:lnTo>
                <a:lnTo>
                  <a:pt x="2725" y="338"/>
                </a:lnTo>
                <a:lnTo>
                  <a:pt x="2589" y="246"/>
                </a:lnTo>
                <a:lnTo>
                  <a:pt x="2444" y="168"/>
                </a:lnTo>
                <a:lnTo>
                  <a:pt x="2291" y="103"/>
                </a:lnTo>
                <a:lnTo>
                  <a:pt x="2131" y="53"/>
                </a:lnTo>
                <a:lnTo>
                  <a:pt x="1965" y="19"/>
                </a:lnTo>
                <a:lnTo>
                  <a:pt x="1793" y="1"/>
                </a:lnTo>
                <a:lnTo>
                  <a:pt x="1705" y="0"/>
                </a:lnTo>
                <a:lnTo>
                  <a:pt x="1617" y="1"/>
                </a:lnTo>
                <a:lnTo>
                  <a:pt x="1445" y="19"/>
                </a:lnTo>
                <a:lnTo>
                  <a:pt x="1278" y="53"/>
                </a:lnTo>
                <a:lnTo>
                  <a:pt x="1118" y="103"/>
                </a:lnTo>
                <a:lnTo>
                  <a:pt x="965" y="168"/>
                </a:lnTo>
                <a:lnTo>
                  <a:pt x="820" y="246"/>
                </a:lnTo>
                <a:lnTo>
                  <a:pt x="684" y="338"/>
                </a:lnTo>
                <a:lnTo>
                  <a:pt x="558" y="442"/>
                </a:lnTo>
                <a:lnTo>
                  <a:pt x="442" y="558"/>
                </a:lnTo>
                <a:lnTo>
                  <a:pt x="338" y="684"/>
                </a:lnTo>
                <a:lnTo>
                  <a:pt x="246" y="820"/>
                </a:lnTo>
                <a:lnTo>
                  <a:pt x="168" y="965"/>
                </a:lnTo>
                <a:lnTo>
                  <a:pt x="103" y="1118"/>
                </a:lnTo>
                <a:lnTo>
                  <a:pt x="53" y="1278"/>
                </a:lnTo>
                <a:lnTo>
                  <a:pt x="19" y="1445"/>
                </a:lnTo>
                <a:lnTo>
                  <a:pt x="1" y="1617"/>
                </a:lnTo>
                <a:lnTo>
                  <a:pt x="0" y="1705"/>
                </a:lnTo>
                <a:lnTo>
                  <a:pt x="1" y="1793"/>
                </a:lnTo>
                <a:lnTo>
                  <a:pt x="19" y="1964"/>
                </a:lnTo>
                <a:lnTo>
                  <a:pt x="53" y="2131"/>
                </a:lnTo>
                <a:lnTo>
                  <a:pt x="103" y="2291"/>
                </a:lnTo>
                <a:lnTo>
                  <a:pt x="168" y="2444"/>
                </a:lnTo>
                <a:lnTo>
                  <a:pt x="246" y="2589"/>
                </a:lnTo>
                <a:lnTo>
                  <a:pt x="338" y="2725"/>
                </a:lnTo>
                <a:lnTo>
                  <a:pt x="442" y="2851"/>
                </a:lnTo>
                <a:lnTo>
                  <a:pt x="558" y="2967"/>
                </a:lnTo>
                <a:lnTo>
                  <a:pt x="684" y="3071"/>
                </a:lnTo>
                <a:lnTo>
                  <a:pt x="820" y="3163"/>
                </a:lnTo>
                <a:lnTo>
                  <a:pt x="965" y="3242"/>
                </a:lnTo>
                <a:lnTo>
                  <a:pt x="1118" y="3306"/>
                </a:lnTo>
                <a:lnTo>
                  <a:pt x="1278" y="3356"/>
                </a:lnTo>
                <a:lnTo>
                  <a:pt x="1445" y="3390"/>
                </a:lnTo>
                <a:lnTo>
                  <a:pt x="1617" y="3408"/>
                </a:lnTo>
                <a:lnTo>
                  <a:pt x="1705" y="3409"/>
                </a:lnTo>
                <a:lnTo>
                  <a:pt x="1793" y="3408"/>
                </a:lnTo>
                <a:lnTo>
                  <a:pt x="1965" y="3390"/>
                </a:lnTo>
                <a:lnTo>
                  <a:pt x="2131" y="3356"/>
                </a:lnTo>
                <a:lnTo>
                  <a:pt x="2291" y="3306"/>
                </a:lnTo>
                <a:lnTo>
                  <a:pt x="2444" y="3242"/>
                </a:lnTo>
                <a:lnTo>
                  <a:pt x="2589" y="3163"/>
                </a:lnTo>
                <a:lnTo>
                  <a:pt x="2725" y="3071"/>
                </a:lnTo>
                <a:lnTo>
                  <a:pt x="2851" y="2967"/>
                </a:lnTo>
                <a:lnTo>
                  <a:pt x="2967" y="2851"/>
                </a:lnTo>
                <a:lnTo>
                  <a:pt x="3071" y="2725"/>
                </a:lnTo>
                <a:lnTo>
                  <a:pt x="3163" y="2589"/>
                </a:lnTo>
                <a:lnTo>
                  <a:pt x="3242" y="2444"/>
                </a:lnTo>
                <a:lnTo>
                  <a:pt x="3307" y="2291"/>
                </a:lnTo>
                <a:lnTo>
                  <a:pt x="3356" y="2131"/>
                </a:lnTo>
                <a:lnTo>
                  <a:pt x="3390" y="1964"/>
                </a:lnTo>
                <a:lnTo>
                  <a:pt x="3408" y="1793"/>
                </a:lnTo>
                <a:lnTo>
                  <a:pt x="3409" y="1705"/>
                </a:lnTo>
              </a:path>
            </a:pathLst>
          </a:custGeom>
          <a:solidFill>
            <a:srgbClr val="19B5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sp>
        <p:nvSpPr>
          <p:cNvPr id="14" name="Zone de texte 46">
            <a:extLst>
              <a:ext uri="{FF2B5EF4-FFF2-40B4-BE49-F238E27FC236}">
                <a16:creationId xmlns:a16="http://schemas.microsoft.com/office/drawing/2014/main" id="{B27667AF-83C7-4535-8032-4951D80D3560}"/>
              </a:ext>
            </a:extLst>
          </p:cNvPr>
          <p:cNvSpPr txBox="1"/>
          <p:nvPr userDrawn="1"/>
        </p:nvSpPr>
        <p:spPr>
          <a:xfrm>
            <a:off x="811601" y="4207519"/>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42">
            <a:extLst>
              <a:ext uri="{FF2B5EF4-FFF2-40B4-BE49-F238E27FC236}">
                <a16:creationId xmlns:a16="http://schemas.microsoft.com/office/drawing/2014/main" id="{1A2488F9-6319-4085-B673-80AC808E2CE7}"/>
              </a:ext>
            </a:extLst>
          </p:cNvPr>
          <p:cNvSpPr txBox="1"/>
          <p:nvPr userDrawn="1"/>
        </p:nvSpPr>
        <p:spPr>
          <a:xfrm>
            <a:off x="1627517" y="4525003"/>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7">
            <a:extLst>
              <a:ext uri="{FF2B5EF4-FFF2-40B4-BE49-F238E27FC236}">
                <a16:creationId xmlns:a16="http://schemas.microsoft.com/office/drawing/2014/main" id="{79D6C6AC-669A-44C7-A123-A011E61A7032}"/>
              </a:ext>
            </a:extLst>
          </p:cNvPr>
          <p:cNvSpPr txBox="1"/>
          <p:nvPr userDrawn="1"/>
        </p:nvSpPr>
        <p:spPr>
          <a:xfrm>
            <a:off x="1626172" y="3878665"/>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 avec coins arrondis en diagonale 3">
            <a:extLst>
              <a:ext uri="{FF2B5EF4-FFF2-40B4-BE49-F238E27FC236}">
                <a16:creationId xmlns:a16="http://schemas.microsoft.com/office/drawing/2014/main" id="{700EFC0C-1374-4D67-B9CD-C465BA211547}"/>
              </a:ext>
            </a:extLst>
          </p:cNvPr>
          <p:cNvSpPr/>
          <p:nvPr userDrawn="1"/>
        </p:nvSpPr>
        <p:spPr>
          <a:xfrm>
            <a:off x="3588847" y="318978"/>
            <a:ext cx="8440521" cy="5710523"/>
          </a:xfrm>
          <a:prstGeom prst="round2Diag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5" name="ZoneTexte 4">
            <a:extLst>
              <a:ext uri="{FF2B5EF4-FFF2-40B4-BE49-F238E27FC236}">
                <a16:creationId xmlns:a16="http://schemas.microsoft.com/office/drawing/2014/main" id="{30D41944-0F00-40BE-9D35-28763CA61EA2}"/>
              </a:ext>
            </a:extLst>
          </p:cNvPr>
          <p:cNvSpPr txBox="1"/>
          <p:nvPr userDrawn="1"/>
        </p:nvSpPr>
        <p:spPr>
          <a:xfrm>
            <a:off x="6718936" y="357203"/>
            <a:ext cx="1985819" cy="467436"/>
          </a:xfrm>
          <a:prstGeom prst="rect">
            <a:avLst/>
          </a:prstGeom>
          <a:noFill/>
        </p:spPr>
        <p:txBody>
          <a:bodyPr wrap="square" rtlCol="0">
            <a:spAutoFit/>
          </a:bodyPr>
          <a:lstStyle/>
          <a:p>
            <a:pPr algn="r"/>
            <a:r>
              <a:rPr lang="fr-FR" sz="2400" b="1" dirty="0">
                <a:solidFill>
                  <a:srgbClr val="002060"/>
                </a:solidFill>
              </a:rPr>
              <a:t>Ordre du jour</a:t>
            </a:r>
          </a:p>
        </p:txBody>
      </p:sp>
      <p:sp>
        <p:nvSpPr>
          <p:cNvPr id="26" name="Espace réservé du contenu 2">
            <a:extLst>
              <a:ext uri="{FF2B5EF4-FFF2-40B4-BE49-F238E27FC236}">
                <a16:creationId xmlns:a16="http://schemas.microsoft.com/office/drawing/2014/main" id="{139B4B49-78DE-4B21-80DB-96F97F4B8AD7}"/>
              </a:ext>
            </a:extLst>
          </p:cNvPr>
          <p:cNvSpPr>
            <a:spLocks noGrp="1"/>
          </p:cNvSpPr>
          <p:nvPr>
            <p:ph idx="1"/>
          </p:nvPr>
        </p:nvSpPr>
        <p:spPr>
          <a:xfrm>
            <a:off x="3650366" y="974491"/>
            <a:ext cx="8301490" cy="4666895"/>
          </a:xfrm>
        </p:spPr>
        <p:txBody>
          <a:bodyPr/>
          <a:lstStyle>
            <a:lvl1pPr marL="228600" indent="-228600" algn="l" defTabSz="914400" rtl="0" eaLnBrk="1" latinLnBrk="0" hangingPunct="1">
              <a:lnSpc>
                <a:spcPct val="90000"/>
              </a:lnSpc>
              <a:buFont typeface="Arial" panose="020B0604020202020204" pitchFamily="34" charset="0"/>
              <a:buChar char="•"/>
              <a:defRPr lang="fr-FR" sz="2600" kern="1200" dirty="0">
                <a:solidFill>
                  <a:srgbClr val="002060"/>
                </a:solidFill>
                <a:latin typeface="+mn-lt"/>
                <a:ea typeface="+mn-ea"/>
                <a:cs typeface="+mn-cs"/>
              </a:defRPr>
            </a:lvl1pPr>
            <a:lvl2pPr marL="685800" indent="-228600" algn="l" defTabSz="914400" rtl="0" eaLnBrk="1" latinLnBrk="0" hangingPunct="1">
              <a:lnSpc>
                <a:spcPct val="90000"/>
              </a:lnSpc>
              <a:buFont typeface="Arial" panose="020B0604020202020204" pitchFamily="34" charset="0"/>
              <a:buChar char="•"/>
              <a:defRPr lang="fr-FR" sz="2400" kern="1200" dirty="0">
                <a:solidFill>
                  <a:srgbClr val="002060"/>
                </a:solidFill>
                <a:latin typeface="+mn-lt"/>
                <a:ea typeface="+mn-ea"/>
                <a:cs typeface="+mn-cs"/>
              </a:defRPr>
            </a:lvl2pPr>
            <a:lvl3pPr marL="1143000" indent="-228600" algn="l" defTabSz="914400" rtl="0" eaLnBrk="1" latinLnBrk="0" hangingPunct="1">
              <a:lnSpc>
                <a:spcPct val="90000"/>
              </a:lnSpc>
              <a:buFont typeface="Arial" panose="020B0604020202020204" pitchFamily="34" charset="0"/>
              <a:buChar char="•"/>
              <a:defRPr lang="fr-FR" sz="2000" kern="1200" dirty="0">
                <a:solidFill>
                  <a:srgbClr val="002060"/>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fr-FR" sz="1800" kern="1200" dirty="0">
                <a:solidFill>
                  <a:srgbClr val="002060"/>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7" name="Image 26">
            <a:extLst>
              <a:ext uri="{FF2B5EF4-FFF2-40B4-BE49-F238E27FC236}">
                <a16:creationId xmlns:a16="http://schemas.microsoft.com/office/drawing/2014/main" id="{30186B7F-C72F-4629-B639-53C290C77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2635" y="526181"/>
            <a:ext cx="3163744" cy="2112008"/>
          </a:xfrm>
          <a:prstGeom prst="rect">
            <a:avLst/>
          </a:prstGeom>
        </p:spPr>
      </p:pic>
    </p:spTree>
    <p:extLst>
      <p:ext uri="{BB962C8B-B14F-4D97-AF65-F5344CB8AC3E}">
        <p14:creationId xmlns:p14="http://schemas.microsoft.com/office/powerpoint/2010/main" val="100159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A3F3BBB-2115-4886-805E-7841CA1F7E7A}"/>
              </a:ext>
            </a:extLst>
          </p:cNvPr>
          <p:cNvPicPr>
            <a:picLocks noChangeAspect="1"/>
          </p:cNvPicPr>
          <p:nvPr userDrawn="1"/>
        </p:nvPicPr>
        <p:blipFill>
          <a:blip r:embed="rId2"/>
          <a:stretch>
            <a:fillRect/>
          </a:stretch>
        </p:blipFill>
        <p:spPr>
          <a:xfrm>
            <a:off x="-9092" y="1"/>
            <a:ext cx="6562725" cy="6830876"/>
          </a:xfrm>
          <a:prstGeom prst="rect">
            <a:avLst/>
          </a:prstGeom>
        </p:spPr>
      </p:pic>
      <p:sp>
        <p:nvSpPr>
          <p:cNvPr id="2" name="Titre 1">
            <a:extLst>
              <a:ext uri="{FF2B5EF4-FFF2-40B4-BE49-F238E27FC236}">
                <a16:creationId xmlns:a16="http://schemas.microsoft.com/office/drawing/2014/main" id="{D9E890C2-6B6D-4C90-A07D-B4C3242F8FFC}"/>
              </a:ext>
            </a:extLst>
          </p:cNvPr>
          <p:cNvSpPr>
            <a:spLocks noGrp="1"/>
          </p:cNvSpPr>
          <p:nvPr>
            <p:ph type="title"/>
          </p:nvPr>
        </p:nvSpPr>
        <p:spPr>
          <a:xfrm>
            <a:off x="8054110" y="2581545"/>
            <a:ext cx="3759200" cy="1778021"/>
          </a:xfrm>
        </p:spPr>
        <p:txBody>
          <a:bodyPr vert="horz" lIns="91440" tIns="45720" rIns="91440" bIns="45720" rtlCol="0" anchor="ctr">
            <a:normAutofit/>
          </a:bodyPr>
          <a:lstStyle>
            <a:lvl1pPr>
              <a:defRPr lang="fr-FR" b="1" dirty="0">
                <a:solidFill>
                  <a:srgbClr val="002060"/>
                </a:solidFill>
              </a:defRPr>
            </a:lvl1pPr>
          </a:lstStyle>
          <a:p>
            <a:pPr lvl="0"/>
            <a:r>
              <a:rPr lang="fr-FR" dirty="0"/>
              <a:t>Modifiez le style du titre</a:t>
            </a:r>
          </a:p>
        </p:txBody>
      </p:sp>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0909" y="6125879"/>
            <a:ext cx="1730754"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9" y="6291260"/>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bg1"/>
                </a:solidFill>
              </a:rPr>
              <a:pPr/>
              <a:t>‹N°›</a:t>
            </a:fld>
            <a:endParaRPr lang="fr-FR" sz="1200"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4">
            <a:extLst>
              <a:ext uri="{28A0092B-C50C-407E-A947-70E740481C1C}">
                <a14:useLocalDpi xmlns:a14="http://schemas.microsoft.com/office/drawing/2010/main" val="0"/>
              </a:ext>
            </a:extLst>
          </a:blip>
          <a:stretch>
            <a:fillRect/>
          </a:stretch>
        </p:blipFill>
        <p:spPr>
          <a:xfrm flipV="1">
            <a:off x="70338" y="5903146"/>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5"/>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tx1"/>
                </a:solidFill>
              </a:rPr>
              <a:pPr/>
              <a:t>‹N°›</a:t>
            </a:fld>
            <a:endParaRPr lang="fr-FR" sz="1200" dirty="0">
              <a:solidFill>
                <a:schemeClr val="tx1"/>
              </a:solidFill>
            </a:endParaRPr>
          </a:p>
        </p:txBody>
      </p:sp>
      <p:sp>
        <p:nvSpPr>
          <p:cNvPr id="11" name="Pentagone 10">
            <a:extLst>
              <a:ext uri="{FF2B5EF4-FFF2-40B4-BE49-F238E27FC236}">
                <a16:creationId xmlns:a16="http://schemas.microsoft.com/office/drawing/2014/main" id="{2E7FCAFD-9833-43CE-9CBD-672CD88CD953}"/>
              </a:ext>
            </a:extLst>
          </p:cNvPr>
          <p:cNvSpPr/>
          <p:nvPr userDrawn="1"/>
        </p:nvSpPr>
        <p:spPr>
          <a:xfrm rot="11884534">
            <a:off x="7197556" y="1266289"/>
            <a:ext cx="5248276" cy="4898390"/>
          </a:xfrm>
          <a:prstGeom prst="pentagon">
            <a:avLst/>
          </a:prstGeom>
          <a:noFill/>
          <a:ln w="571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800" dirty="0"/>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4285" y="5903144"/>
            <a:ext cx="2828400" cy="857005"/>
          </a:xfrm>
          <a:prstGeom prst="rect">
            <a:avLst/>
          </a:prstGeom>
        </p:spPr>
      </p:pic>
      <p:sp>
        <p:nvSpPr>
          <p:cNvPr id="14" name="Zone de texte 46">
            <a:extLst>
              <a:ext uri="{FF2B5EF4-FFF2-40B4-BE49-F238E27FC236}">
                <a16:creationId xmlns:a16="http://schemas.microsoft.com/office/drawing/2014/main" id="{B27667AF-83C7-4535-8032-4951D80D3560}"/>
              </a:ext>
            </a:extLst>
          </p:cNvPr>
          <p:cNvSpPr txBox="1"/>
          <p:nvPr userDrawn="1"/>
        </p:nvSpPr>
        <p:spPr>
          <a:xfrm>
            <a:off x="521679" y="4091705"/>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6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7">
            <a:extLst>
              <a:ext uri="{FF2B5EF4-FFF2-40B4-BE49-F238E27FC236}">
                <a16:creationId xmlns:a16="http://schemas.microsoft.com/office/drawing/2014/main" id="{79D6C6AC-669A-44C7-A123-A011E61A7032}"/>
              </a:ext>
            </a:extLst>
          </p:cNvPr>
          <p:cNvSpPr txBox="1"/>
          <p:nvPr userDrawn="1"/>
        </p:nvSpPr>
        <p:spPr>
          <a:xfrm>
            <a:off x="1355687" y="3718884"/>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6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42">
            <a:extLst>
              <a:ext uri="{FF2B5EF4-FFF2-40B4-BE49-F238E27FC236}">
                <a16:creationId xmlns:a16="http://schemas.microsoft.com/office/drawing/2014/main" id="{1A2488F9-6319-4085-B673-80AC808E2CE7}"/>
              </a:ext>
            </a:extLst>
          </p:cNvPr>
          <p:cNvSpPr txBox="1"/>
          <p:nvPr userDrawn="1"/>
        </p:nvSpPr>
        <p:spPr>
          <a:xfrm>
            <a:off x="1361658" y="4339992"/>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60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7006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8" name="Freeform 4">
            <a:extLst>
              <a:ext uri="{FF2B5EF4-FFF2-40B4-BE49-F238E27FC236}">
                <a16:creationId xmlns:a16="http://schemas.microsoft.com/office/drawing/2014/main" id="{E3E93B67-DE62-4453-BA46-540389E42762}"/>
              </a:ext>
            </a:extLst>
          </p:cNvPr>
          <p:cNvSpPr>
            <a:spLocks/>
          </p:cNvSpPr>
          <p:nvPr userDrawn="1"/>
        </p:nvSpPr>
        <p:spPr bwMode="auto">
          <a:xfrm>
            <a:off x="0" y="3429001"/>
            <a:ext cx="12192000" cy="3581399"/>
          </a:xfrm>
          <a:custGeom>
            <a:avLst/>
            <a:gdLst>
              <a:gd name="T0" fmla="*/ 12246 w 12246"/>
              <a:gd name="T1" fmla="*/ 0 h 8071"/>
              <a:gd name="T2" fmla="*/ 12246 w 12246"/>
              <a:gd name="T3" fmla="*/ 8071 h 8071"/>
              <a:gd name="T4" fmla="*/ 12161 w 12246"/>
              <a:gd name="T5" fmla="*/ 8068 h 8071"/>
              <a:gd name="T6" fmla="*/ 11995 w 12246"/>
              <a:gd name="T7" fmla="*/ 8035 h 8071"/>
              <a:gd name="T8" fmla="*/ 11917 w 12246"/>
              <a:gd name="T9" fmla="*/ 8005 h 8071"/>
              <a:gd name="T10" fmla="*/ 11841 w 12246"/>
              <a:gd name="T11" fmla="*/ 7971 h 8071"/>
              <a:gd name="T12" fmla="*/ 11701 w 12246"/>
              <a:gd name="T13" fmla="*/ 7877 h 8071"/>
              <a:gd name="T14" fmla="*/ 11638 w 12246"/>
              <a:gd name="T15" fmla="*/ 7819 h 8071"/>
              <a:gd name="T16" fmla="*/ 6025 w 12246"/>
              <a:gd name="T17" fmla="*/ 2206 h 8071"/>
              <a:gd name="T18" fmla="*/ 5882 w 12246"/>
              <a:gd name="T19" fmla="*/ 2068 h 8071"/>
              <a:gd name="T20" fmla="*/ 5578 w 12246"/>
              <a:gd name="T21" fmla="*/ 1818 h 8071"/>
              <a:gd name="T22" fmla="*/ 5252 w 12246"/>
              <a:gd name="T23" fmla="*/ 1601 h 8071"/>
              <a:gd name="T24" fmla="*/ 4908 w 12246"/>
              <a:gd name="T25" fmla="*/ 1418 h 8071"/>
              <a:gd name="T26" fmla="*/ 4548 w 12246"/>
              <a:gd name="T27" fmla="*/ 1268 h 8071"/>
              <a:gd name="T28" fmla="*/ 4175 w 12246"/>
              <a:gd name="T29" fmla="*/ 1155 h 8071"/>
              <a:gd name="T30" fmla="*/ 3791 w 12246"/>
              <a:gd name="T31" fmla="*/ 1078 h 8071"/>
              <a:gd name="T32" fmla="*/ 3399 w 12246"/>
              <a:gd name="T33" fmla="*/ 1039 h 8071"/>
              <a:gd name="T34" fmla="*/ 3200 w 12246"/>
              <a:gd name="T35" fmla="*/ 1036 h 8071"/>
              <a:gd name="T36" fmla="*/ 0 w 12246"/>
              <a:gd name="T37" fmla="*/ 1036 h 8071"/>
              <a:gd name="T38" fmla="*/ 0 w 12246"/>
              <a:gd name="T39" fmla="*/ 0 h 8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46" h="8071">
                <a:moveTo>
                  <a:pt x="12246" y="0"/>
                </a:moveTo>
                <a:lnTo>
                  <a:pt x="12246" y="8071"/>
                </a:lnTo>
                <a:lnTo>
                  <a:pt x="12161" y="8068"/>
                </a:lnTo>
                <a:lnTo>
                  <a:pt x="11995" y="8035"/>
                </a:lnTo>
                <a:lnTo>
                  <a:pt x="11917" y="8005"/>
                </a:lnTo>
                <a:lnTo>
                  <a:pt x="11841" y="7971"/>
                </a:lnTo>
                <a:lnTo>
                  <a:pt x="11701" y="7877"/>
                </a:lnTo>
                <a:lnTo>
                  <a:pt x="11638" y="7819"/>
                </a:lnTo>
                <a:lnTo>
                  <a:pt x="6025" y="2206"/>
                </a:lnTo>
                <a:lnTo>
                  <a:pt x="5882" y="2068"/>
                </a:lnTo>
                <a:lnTo>
                  <a:pt x="5578" y="1818"/>
                </a:lnTo>
                <a:lnTo>
                  <a:pt x="5252" y="1601"/>
                </a:lnTo>
                <a:lnTo>
                  <a:pt x="4908" y="1418"/>
                </a:lnTo>
                <a:lnTo>
                  <a:pt x="4548" y="1268"/>
                </a:lnTo>
                <a:lnTo>
                  <a:pt x="4175" y="1155"/>
                </a:lnTo>
                <a:lnTo>
                  <a:pt x="3791" y="1078"/>
                </a:lnTo>
                <a:lnTo>
                  <a:pt x="3399" y="1039"/>
                </a:lnTo>
                <a:lnTo>
                  <a:pt x="3200" y="1036"/>
                </a:lnTo>
                <a:lnTo>
                  <a:pt x="0" y="1036"/>
                </a:lnTo>
                <a:lnTo>
                  <a:pt x="0" y="0"/>
                </a:lnTo>
                <a:close/>
              </a:path>
            </a:pathLst>
          </a:custGeom>
          <a:solidFill>
            <a:srgbClr val="0B37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pic>
        <p:nvPicPr>
          <p:cNvPr id="22" name="Image 21">
            <a:extLst>
              <a:ext uri="{FF2B5EF4-FFF2-40B4-BE49-F238E27FC236}">
                <a16:creationId xmlns:a16="http://schemas.microsoft.com/office/drawing/2014/main" id="{DB3B11C8-A788-484A-988A-6AB122CB0F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125879"/>
            <a:ext cx="1730754" cy="643709"/>
          </a:xfrm>
          <a:prstGeom prst="rect">
            <a:avLst/>
          </a:prstGeom>
        </p:spPr>
      </p:pic>
      <p:sp>
        <p:nvSpPr>
          <p:cNvPr id="23" name="Espace réservé du numéro de diapositive 4">
            <a:extLst>
              <a:ext uri="{FF2B5EF4-FFF2-40B4-BE49-F238E27FC236}">
                <a16:creationId xmlns:a16="http://schemas.microsoft.com/office/drawing/2014/main" id="{5608575B-DB24-473A-8DC9-4EEBDC1728B6}"/>
              </a:ext>
            </a:extLst>
          </p:cNvPr>
          <p:cNvSpPr txBox="1">
            <a:spLocks/>
          </p:cNvSpPr>
          <p:nvPr userDrawn="1"/>
        </p:nvSpPr>
        <p:spPr>
          <a:xfrm>
            <a:off x="9886429" y="6291260"/>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bg1"/>
                </a:solidFill>
              </a:rPr>
              <a:pPr/>
              <a:t>‹N°›</a:t>
            </a:fld>
            <a:endParaRPr lang="fr-FR" sz="1200" dirty="0">
              <a:solidFill>
                <a:schemeClr val="bg1"/>
              </a:solidFill>
            </a:endParaRPr>
          </a:p>
        </p:txBody>
      </p:sp>
      <p:pic>
        <p:nvPicPr>
          <p:cNvPr id="12" name="Image 11">
            <a:extLst>
              <a:ext uri="{FF2B5EF4-FFF2-40B4-BE49-F238E27FC236}">
                <a16:creationId xmlns:a16="http://schemas.microsoft.com/office/drawing/2014/main" id="{62FE4105-1B5C-4384-A4ED-572BC67DB72D}"/>
              </a:ext>
            </a:extLst>
          </p:cNvPr>
          <p:cNvPicPr/>
          <p:nvPr userDrawn="1"/>
        </p:nvPicPr>
        <p:blipFill>
          <a:blip r:embed="rId3">
            <a:extLst>
              <a:ext uri="{28A0092B-C50C-407E-A947-70E740481C1C}">
                <a14:useLocalDpi xmlns:a14="http://schemas.microsoft.com/office/drawing/2010/main" val="0"/>
              </a:ext>
            </a:extLst>
          </a:blip>
          <a:stretch>
            <a:fillRect/>
          </a:stretch>
        </p:blipFill>
        <p:spPr>
          <a:xfrm flipV="1">
            <a:off x="70338" y="5903146"/>
            <a:ext cx="7641504" cy="967105"/>
          </a:xfrm>
          <a:prstGeom prst="rect">
            <a:avLst/>
          </a:prstGeom>
        </p:spPr>
      </p:pic>
      <p:sp>
        <p:nvSpPr>
          <p:cNvPr id="10" name="Espace réservé du numéro de diapositive 4">
            <a:extLst>
              <a:ext uri="{FF2B5EF4-FFF2-40B4-BE49-F238E27FC236}">
                <a16:creationId xmlns:a16="http://schemas.microsoft.com/office/drawing/2014/main" id="{735FCC00-BB4A-4600-A42D-4F8DECB32C10}"/>
              </a:ext>
            </a:extLst>
          </p:cNvPr>
          <p:cNvSpPr txBox="1">
            <a:spLocks/>
          </p:cNvSpPr>
          <p:nvPr userDrawn="1"/>
        </p:nvSpPr>
        <p:spPr>
          <a:xfrm>
            <a:off x="9789446" y="6351295"/>
            <a:ext cx="574430" cy="365125"/>
          </a:xfrm>
          <a:prstGeom prst="rect">
            <a:avLst/>
          </a:prstGeom>
        </p:spPr>
        <p:txBody>
          <a:bodyPr vert="horz" lIns="91440" tIns="45720" rIns="91440" bIns="45720" rtlCol="0" anchor="ctr"/>
          <a:lstStyle>
            <a:defPPr rtl="0">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E11E5E-DB2B-4A8C-B27B-AE34C2813A30}" type="slidenum">
              <a:rPr lang="fr-FR" sz="1200" smtClean="0">
                <a:solidFill>
                  <a:schemeClr val="tx1"/>
                </a:solidFill>
              </a:rPr>
              <a:pPr/>
              <a:t>‹N°›</a:t>
            </a:fld>
            <a:endParaRPr lang="fr-FR" sz="1200" dirty="0">
              <a:solidFill>
                <a:schemeClr val="tx1"/>
              </a:solidFill>
            </a:endParaRPr>
          </a:p>
        </p:txBody>
      </p:sp>
      <p:pic>
        <p:nvPicPr>
          <p:cNvPr id="21" name="Image 20">
            <a:extLst>
              <a:ext uri="{FF2B5EF4-FFF2-40B4-BE49-F238E27FC236}">
                <a16:creationId xmlns:a16="http://schemas.microsoft.com/office/drawing/2014/main" id="{19F19AFC-CC02-44B2-B309-C5887D0F069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285" y="5903144"/>
            <a:ext cx="2828400" cy="857005"/>
          </a:xfrm>
          <a:prstGeom prst="rect">
            <a:avLst/>
          </a:prstGeom>
        </p:spPr>
      </p:pic>
      <p:sp>
        <p:nvSpPr>
          <p:cNvPr id="3" name="ZoneTexte 2">
            <a:extLst>
              <a:ext uri="{FF2B5EF4-FFF2-40B4-BE49-F238E27FC236}">
                <a16:creationId xmlns:a16="http://schemas.microsoft.com/office/drawing/2014/main" id="{40B842EC-7F45-4C5C-BD64-65134916A0FF}"/>
              </a:ext>
            </a:extLst>
          </p:cNvPr>
          <p:cNvSpPr txBox="1"/>
          <p:nvPr userDrawn="1"/>
        </p:nvSpPr>
        <p:spPr>
          <a:xfrm>
            <a:off x="70338" y="1874355"/>
            <a:ext cx="3426692" cy="1077218"/>
          </a:xfrm>
          <a:prstGeom prst="rect">
            <a:avLst/>
          </a:prstGeom>
          <a:noFill/>
        </p:spPr>
        <p:txBody>
          <a:bodyPr wrap="square" rtlCol="0">
            <a:spAutoFit/>
          </a:bodyPr>
          <a:lstStyle/>
          <a:p>
            <a:pPr algn="l"/>
            <a:r>
              <a:rPr lang="fr-FR" sz="3200" dirty="0">
                <a:solidFill>
                  <a:schemeClr val="bg1"/>
                </a:solidFill>
              </a:rPr>
              <a:t>CONSEIL D’ADMINISTRATION</a:t>
            </a:r>
          </a:p>
        </p:txBody>
      </p:sp>
      <p:sp>
        <p:nvSpPr>
          <p:cNvPr id="17" name="Freeform 3">
            <a:extLst>
              <a:ext uri="{FF2B5EF4-FFF2-40B4-BE49-F238E27FC236}">
                <a16:creationId xmlns:a16="http://schemas.microsoft.com/office/drawing/2014/main" id="{A9A8E6B0-A86B-49A0-B3FF-0D858A314BC9}"/>
              </a:ext>
            </a:extLst>
          </p:cNvPr>
          <p:cNvSpPr>
            <a:spLocks/>
          </p:cNvSpPr>
          <p:nvPr userDrawn="1"/>
        </p:nvSpPr>
        <p:spPr bwMode="auto">
          <a:xfrm>
            <a:off x="-10089" y="115541"/>
            <a:ext cx="12192000" cy="3429000"/>
          </a:xfrm>
          <a:custGeom>
            <a:avLst/>
            <a:gdLst>
              <a:gd name="T0" fmla="*/ 1003 w 12246"/>
              <a:gd name="T1" fmla="*/ 4581 h 8834"/>
              <a:gd name="T2" fmla="*/ 0 w 12246"/>
              <a:gd name="T3" fmla="*/ 4581 h 8834"/>
              <a:gd name="T4" fmla="*/ 0 w 12246"/>
              <a:gd name="T5" fmla="*/ 8834 h 8834"/>
              <a:gd name="T6" fmla="*/ 12246 w 12246"/>
              <a:gd name="T7" fmla="*/ 8834 h 8834"/>
              <a:gd name="T8" fmla="*/ 12246 w 12246"/>
              <a:gd name="T9" fmla="*/ 0 h 8834"/>
              <a:gd name="T10" fmla="*/ 7091 w 12246"/>
              <a:gd name="T11" fmla="*/ 0 h 8834"/>
              <a:gd name="T12" fmla="*/ 7016 w 12246"/>
              <a:gd name="T13" fmla="*/ 2 h 8834"/>
              <a:gd name="T14" fmla="*/ 6870 w 12246"/>
              <a:gd name="T15" fmla="*/ 32 h 8834"/>
              <a:gd name="T16" fmla="*/ 6734 w 12246"/>
              <a:gd name="T17" fmla="*/ 88 h 8834"/>
              <a:gd name="T18" fmla="*/ 6610 w 12246"/>
              <a:gd name="T19" fmla="*/ 170 h 8834"/>
              <a:gd name="T20" fmla="*/ 6556 w 12246"/>
              <a:gd name="T21" fmla="*/ 222 h 8834"/>
              <a:gd name="T22" fmla="*/ 3040 w 12246"/>
              <a:gd name="T23" fmla="*/ 3737 h 8834"/>
              <a:gd name="T24" fmla="*/ 2938 w 12246"/>
              <a:gd name="T25" fmla="*/ 3836 h 8834"/>
              <a:gd name="T26" fmla="*/ 2718 w 12246"/>
              <a:gd name="T27" fmla="*/ 4016 h 8834"/>
              <a:gd name="T28" fmla="*/ 2483 w 12246"/>
              <a:gd name="T29" fmla="*/ 4173 h 8834"/>
              <a:gd name="T30" fmla="*/ 2235 w 12246"/>
              <a:gd name="T31" fmla="*/ 4306 h 8834"/>
              <a:gd name="T32" fmla="*/ 1975 w 12246"/>
              <a:gd name="T33" fmla="*/ 4413 h 8834"/>
              <a:gd name="T34" fmla="*/ 1706 w 12246"/>
              <a:gd name="T35" fmla="*/ 4495 h 8834"/>
              <a:gd name="T36" fmla="*/ 1429 w 12246"/>
              <a:gd name="T37" fmla="*/ 4550 h 8834"/>
              <a:gd name="T38" fmla="*/ 1146 w 12246"/>
              <a:gd name="T39" fmla="*/ 4578 h 8834"/>
              <a:gd name="T40" fmla="*/ 1003 w 12246"/>
              <a:gd name="T41" fmla="*/ 4581 h 8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46" h="8834">
                <a:moveTo>
                  <a:pt x="1003" y="4581"/>
                </a:moveTo>
                <a:lnTo>
                  <a:pt x="0" y="4581"/>
                </a:lnTo>
                <a:lnTo>
                  <a:pt x="0" y="8834"/>
                </a:lnTo>
                <a:lnTo>
                  <a:pt x="12246" y="8834"/>
                </a:lnTo>
                <a:lnTo>
                  <a:pt x="12246" y="0"/>
                </a:lnTo>
                <a:lnTo>
                  <a:pt x="7091" y="0"/>
                </a:lnTo>
                <a:lnTo>
                  <a:pt x="7016" y="2"/>
                </a:lnTo>
                <a:lnTo>
                  <a:pt x="6870" y="32"/>
                </a:lnTo>
                <a:lnTo>
                  <a:pt x="6734" y="88"/>
                </a:lnTo>
                <a:lnTo>
                  <a:pt x="6610" y="170"/>
                </a:lnTo>
                <a:lnTo>
                  <a:pt x="6556" y="222"/>
                </a:lnTo>
                <a:lnTo>
                  <a:pt x="3040" y="3737"/>
                </a:lnTo>
                <a:lnTo>
                  <a:pt x="2938" y="3836"/>
                </a:lnTo>
                <a:lnTo>
                  <a:pt x="2718" y="4016"/>
                </a:lnTo>
                <a:lnTo>
                  <a:pt x="2483" y="4173"/>
                </a:lnTo>
                <a:lnTo>
                  <a:pt x="2235" y="4306"/>
                </a:lnTo>
                <a:lnTo>
                  <a:pt x="1975" y="4413"/>
                </a:lnTo>
                <a:lnTo>
                  <a:pt x="1706" y="4495"/>
                </a:lnTo>
                <a:lnTo>
                  <a:pt x="1429" y="4550"/>
                </a:lnTo>
                <a:lnTo>
                  <a:pt x="1146" y="4578"/>
                </a:lnTo>
                <a:lnTo>
                  <a:pt x="1003" y="4581"/>
                </a:lnTo>
              </a:path>
            </a:pathLst>
          </a:custGeom>
          <a:solidFill>
            <a:srgbClr val="1C82A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sp>
        <p:nvSpPr>
          <p:cNvPr id="19" name="Freeform 9">
            <a:extLst>
              <a:ext uri="{FF2B5EF4-FFF2-40B4-BE49-F238E27FC236}">
                <a16:creationId xmlns:a16="http://schemas.microsoft.com/office/drawing/2014/main" id="{E465A3FE-F502-40A4-A29D-008F5BD82DE2}"/>
              </a:ext>
            </a:extLst>
          </p:cNvPr>
          <p:cNvSpPr>
            <a:spLocks/>
          </p:cNvSpPr>
          <p:nvPr userDrawn="1"/>
        </p:nvSpPr>
        <p:spPr bwMode="auto">
          <a:xfrm>
            <a:off x="574759" y="3623178"/>
            <a:ext cx="2164715" cy="2164715"/>
          </a:xfrm>
          <a:custGeom>
            <a:avLst/>
            <a:gdLst>
              <a:gd name="T0" fmla="*/ 3408 w 3409"/>
              <a:gd name="T1" fmla="*/ 1617 h 3409"/>
              <a:gd name="T2" fmla="*/ 3356 w 3409"/>
              <a:gd name="T3" fmla="*/ 1278 h 3409"/>
              <a:gd name="T4" fmla="*/ 3242 w 3409"/>
              <a:gd name="T5" fmla="*/ 965 h 3409"/>
              <a:gd name="T6" fmla="*/ 3071 w 3409"/>
              <a:gd name="T7" fmla="*/ 684 h 3409"/>
              <a:gd name="T8" fmla="*/ 2851 w 3409"/>
              <a:gd name="T9" fmla="*/ 442 h 3409"/>
              <a:gd name="T10" fmla="*/ 2589 w 3409"/>
              <a:gd name="T11" fmla="*/ 246 h 3409"/>
              <a:gd name="T12" fmla="*/ 2291 w 3409"/>
              <a:gd name="T13" fmla="*/ 103 h 3409"/>
              <a:gd name="T14" fmla="*/ 1965 w 3409"/>
              <a:gd name="T15" fmla="*/ 19 h 3409"/>
              <a:gd name="T16" fmla="*/ 1705 w 3409"/>
              <a:gd name="T17" fmla="*/ 0 h 3409"/>
              <a:gd name="T18" fmla="*/ 1445 w 3409"/>
              <a:gd name="T19" fmla="*/ 19 h 3409"/>
              <a:gd name="T20" fmla="*/ 1118 w 3409"/>
              <a:gd name="T21" fmla="*/ 103 h 3409"/>
              <a:gd name="T22" fmla="*/ 820 w 3409"/>
              <a:gd name="T23" fmla="*/ 246 h 3409"/>
              <a:gd name="T24" fmla="*/ 558 w 3409"/>
              <a:gd name="T25" fmla="*/ 442 h 3409"/>
              <a:gd name="T26" fmla="*/ 338 w 3409"/>
              <a:gd name="T27" fmla="*/ 684 h 3409"/>
              <a:gd name="T28" fmla="*/ 168 w 3409"/>
              <a:gd name="T29" fmla="*/ 965 h 3409"/>
              <a:gd name="T30" fmla="*/ 53 w 3409"/>
              <a:gd name="T31" fmla="*/ 1278 h 3409"/>
              <a:gd name="T32" fmla="*/ 1 w 3409"/>
              <a:gd name="T33" fmla="*/ 1617 h 3409"/>
              <a:gd name="T34" fmla="*/ 1 w 3409"/>
              <a:gd name="T35" fmla="*/ 1793 h 3409"/>
              <a:gd name="T36" fmla="*/ 53 w 3409"/>
              <a:gd name="T37" fmla="*/ 2131 h 3409"/>
              <a:gd name="T38" fmla="*/ 168 w 3409"/>
              <a:gd name="T39" fmla="*/ 2444 h 3409"/>
              <a:gd name="T40" fmla="*/ 338 w 3409"/>
              <a:gd name="T41" fmla="*/ 2725 h 3409"/>
              <a:gd name="T42" fmla="*/ 558 w 3409"/>
              <a:gd name="T43" fmla="*/ 2967 h 3409"/>
              <a:gd name="T44" fmla="*/ 820 w 3409"/>
              <a:gd name="T45" fmla="*/ 3163 h 3409"/>
              <a:gd name="T46" fmla="*/ 1118 w 3409"/>
              <a:gd name="T47" fmla="*/ 3306 h 3409"/>
              <a:gd name="T48" fmla="*/ 1445 w 3409"/>
              <a:gd name="T49" fmla="*/ 3390 h 3409"/>
              <a:gd name="T50" fmla="*/ 1705 w 3409"/>
              <a:gd name="T51" fmla="*/ 3409 h 3409"/>
              <a:gd name="T52" fmla="*/ 1965 w 3409"/>
              <a:gd name="T53" fmla="*/ 3390 h 3409"/>
              <a:gd name="T54" fmla="*/ 2291 w 3409"/>
              <a:gd name="T55" fmla="*/ 3306 h 3409"/>
              <a:gd name="T56" fmla="*/ 2589 w 3409"/>
              <a:gd name="T57" fmla="*/ 3163 h 3409"/>
              <a:gd name="T58" fmla="*/ 2851 w 3409"/>
              <a:gd name="T59" fmla="*/ 2967 h 3409"/>
              <a:gd name="T60" fmla="*/ 3071 w 3409"/>
              <a:gd name="T61" fmla="*/ 2725 h 3409"/>
              <a:gd name="T62" fmla="*/ 3242 w 3409"/>
              <a:gd name="T63" fmla="*/ 2444 h 3409"/>
              <a:gd name="T64" fmla="*/ 3356 w 3409"/>
              <a:gd name="T65" fmla="*/ 2131 h 3409"/>
              <a:gd name="T66" fmla="*/ 3408 w 3409"/>
              <a:gd name="T67" fmla="*/ 1793 h 3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9" h="3409">
                <a:moveTo>
                  <a:pt x="3409" y="1705"/>
                </a:moveTo>
                <a:lnTo>
                  <a:pt x="3408" y="1617"/>
                </a:lnTo>
                <a:lnTo>
                  <a:pt x="3390" y="1445"/>
                </a:lnTo>
                <a:lnTo>
                  <a:pt x="3356" y="1278"/>
                </a:lnTo>
                <a:lnTo>
                  <a:pt x="3307" y="1118"/>
                </a:lnTo>
                <a:lnTo>
                  <a:pt x="3242" y="965"/>
                </a:lnTo>
                <a:lnTo>
                  <a:pt x="3163" y="820"/>
                </a:lnTo>
                <a:lnTo>
                  <a:pt x="3071" y="684"/>
                </a:lnTo>
                <a:lnTo>
                  <a:pt x="2967" y="558"/>
                </a:lnTo>
                <a:lnTo>
                  <a:pt x="2851" y="442"/>
                </a:lnTo>
                <a:lnTo>
                  <a:pt x="2725" y="338"/>
                </a:lnTo>
                <a:lnTo>
                  <a:pt x="2589" y="246"/>
                </a:lnTo>
                <a:lnTo>
                  <a:pt x="2444" y="168"/>
                </a:lnTo>
                <a:lnTo>
                  <a:pt x="2291" y="103"/>
                </a:lnTo>
                <a:lnTo>
                  <a:pt x="2131" y="53"/>
                </a:lnTo>
                <a:lnTo>
                  <a:pt x="1965" y="19"/>
                </a:lnTo>
                <a:lnTo>
                  <a:pt x="1793" y="1"/>
                </a:lnTo>
                <a:lnTo>
                  <a:pt x="1705" y="0"/>
                </a:lnTo>
                <a:lnTo>
                  <a:pt x="1617" y="1"/>
                </a:lnTo>
                <a:lnTo>
                  <a:pt x="1445" y="19"/>
                </a:lnTo>
                <a:lnTo>
                  <a:pt x="1278" y="53"/>
                </a:lnTo>
                <a:lnTo>
                  <a:pt x="1118" y="103"/>
                </a:lnTo>
                <a:lnTo>
                  <a:pt x="965" y="168"/>
                </a:lnTo>
                <a:lnTo>
                  <a:pt x="820" y="246"/>
                </a:lnTo>
                <a:lnTo>
                  <a:pt x="684" y="338"/>
                </a:lnTo>
                <a:lnTo>
                  <a:pt x="558" y="442"/>
                </a:lnTo>
                <a:lnTo>
                  <a:pt x="442" y="558"/>
                </a:lnTo>
                <a:lnTo>
                  <a:pt x="338" y="684"/>
                </a:lnTo>
                <a:lnTo>
                  <a:pt x="246" y="820"/>
                </a:lnTo>
                <a:lnTo>
                  <a:pt x="168" y="965"/>
                </a:lnTo>
                <a:lnTo>
                  <a:pt x="103" y="1118"/>
                </a:lnTo>
                <a:lnTo>
                  <a:pt x="53" y="1278"/>
                </a:lnTo>
                <a:lnTo>
                  <a:pt x="19" y="1445"/>
                </a:lnTo>
                <a:lnTo>
                  <a:pt x="1" y="1617"/>
                </a:lnTo>
                <a:lnTo>
                  <a:pt x="0" y="1705"/>
                </a:lnTo>
                <a:lnTo>
                  <a:pt x="1" y="1793"/>
                </a:lnTo>
                <a:lnTo>
                  <a:pt x="19" y="1964"/>
                </a:lnTo>
                <a:lnTo>
                  <a:pt x="53" y="2131"/>
                </a:lnTo>
                <a:lnTo>
                  <a:pt x="103" y="2291"/>
                </a:lnTo>
                <a:lnTo>
                  <a:pt x="168" y="2444"/>
                </a:lnTo>
                <a:lnTo>
                  <a:pt x="246" y="2589"/>
                </a:lnTo>
                <a:lnTo>
                  <a:pt x="338" y="2725"/>
                </a:lnTo>
                <a:lnTo>
                  <a:pt x="442" y="2851"/>
                </a:lnTo>
                <a:lnTo>
                  <a:pt x="558" y="2967"/>
                </a:lnTo>
                <a:lnTo>
                  <a:pt x="684" y="3071"/>
                </a:lnTo>
                <a:lnTo>
                  <a:pt x="820" y="3163"/>
                </a:lnTo>
                <a:lnTo>
                  <a:pt x="965" y="3242"/>
                </a:lnTo>
                <a:lnTo>
                  <a:pt x="1118" y="3306"/>
                </a:lnTo>
                <a:lnTo>
                  <a:pt x="1278" y="3356"/>
                </a:lnTo>
                <a:lnTo>
                  <a:pt x="1445" y="3390"/>
                </a:lnTo>
                <a:lnTo>
                  <a:pt x="1617" y="3408"/>
                </a:lnTo>
                <a:lnTo>
                  <a:pt x="1705" y="3409"/>
                </a:lnTo>
                <a:lnTo>
                  <a:pt x="1793" y="3408"/>
                </a:lnTo>
                <a:lnTo>
                  <a:pt x="1965" y="3390"/>
                </a:lnTo>
                <a:lnTo>
                  <a:pt x="2131" y="3356"/>
                </a:lnTo>
                <a:lnTo>
                  <a:pt x="2291" y="3306"/>
                </a:lnTo>
                <a:lnTo>
                  <a:pt x="2444" y="3242"/>
                </a:lnTo>
                <a:lnTo>
                  <a:pt x="2589" y="3163"/>
                </a:lnTo>
                <a:lnTo>
                  <a:pt x="2725" y="3071"/>
                </a:lnTo>
                <a:lnTo>
                  <a:pt x="2851" y="2967"/>
                </a:lnTo>
                <a:lnTo>
                  <a:pt x="2967" y="2851"/>
                </a:lnTo>
                <a:lnTo>
                  <a:pt x="3071" y="2725"/>
                </a:lnTo>
                <a:lnTo>
                  <a:pt x="3163" y="2589"/>
                </a:lnTo>
                <a:lnTo>
                  <a:pt x="3242" y="2444"/>
                </a:lnTo>
                <a:lnTo>
                  <a:pt x="3307" y="2291"/>
                </a:lnTo>
                <a:lnTo>
                  <a:pt x="3356" y="2131"/>
                </a:lnTo>
                <a:lnTo>
                  <a:pt x="3390" y="1964"/>
                </a:lnTo>
                <a:lnTo>
                  <a:pt x="3408" y="1793"/>
                </a:lnTo>
                <a:lnTo>
                  <a:pt x="3409" y="1705"/>
                </a:lnTo>
              </a:path>
            </a:pathLst>
          </a:custGeom>
          <a:solidFill>
            <a:srgbClr val="19B5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sz="1800" dirty="0"/>
          </a:p>
        </p:txBody>
      </p:sp>
      <p:sp>
        <p:nvSpPr>
          <p:cNvPr id="14" name="Zone de texte 46">
            <a:extLst>
              <a:ext uri="{FF2B5EF4-FFF2-40B4-BE49-F238E27FC236}">
                <a16:creationId xmlns:a16="http://schemas.microsoft.com/office/drawing/2014/main" id="{B27667AF-83C7-4535-8032-4951D80D3560}"/>
              </a:ext>
            </a:extLst>
          </p:cNvPr>
          <p:cNvSpPr txBox="1"/>
          <p:nvPr userDrawn="1"/>
        </p:nvSpPr>
        <p:spPr>
          <a:xfrm>
            <a:off x="811601" y="4207519"/>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42">
            <a:extLst>
              <a:ext uri="{FF2B5EF4-FFF2-40B4-BE49-F238E27FC236}">
                <a16:creationId xmlns:a16="http://schemas.microsoft.com/office/drawing/2014/main" id="{1A2488F9-6319-4085-B673-80AC808E2CE7}"/>
              </a:ext>
            </a:extLst>
          </p:cNvPr>
          <p:cNvSpPr txBox="1"/>
          <p:nvPr userDrawn="1"/>
        </p:nvSpPr>
        <p:spPr>
          <a:xfrm>
            <a:off x="1627517" y="4525003"/>
            <a:ext cx="1173481"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47">
            <a:extLst>
              <a:ext uri="{FF2B5EF4-FFF2-40B4-BE49-F238E27FC236}">
                <a16:creationId xmlns:a16="http://schemas.microsoft.com/office/drawing/2014/main" id="{79D6C6AC-669A-44C7-A123-A011E61A7032}"/>
              </a:ext>
            </a:extLst>
          </p:cNvPr>
          <p:cNvSpPr txBox="1"/>
          <p:nvPr userDrawn="1"/>
        </p:nvSpPr>
        <p:spPr>
          <a:xfrm>
            <a:off x="1626172" y="3878665"/>
            <a:ext cx="1236345" cy="1152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FR" sz="5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25</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a:extLst>
              <a:ext uri="{FF2B5EF4-FFF2-40B4-BE49-F238E27FC236}">
                <a16:creationId xmlns:a16="http://schemas.microsoft.com/office/drawing/2014/main" id="{30186B7F-C72F-4629-B639-53C290C773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20943" y="551910"/>
            <a:ext cx="3834238" cy="2559607"/>
          </a:xfrm>
          <a:prstGeom prst="rect">
            <a:avLst/>
          </a:prstGeom>
        </p:spPr>
      </p:pic>
      <p:sp>
        <p:nvSpPr>
          <p:cNvPr id="24" name="Pentagone 23">
            <a:extLst>
              <a:ext uri="{FF2B5EF4-FFF2-40B4-BE49-F238E27FC236}">
                <a16:creationId xmlns:a16="http://schemas.microsoft.com/office/drawing/2014/main" id="{7FD9101D-2944-42E2-8080-ECB80FE81569}"/>
              </a:ext>
            </a:extLst>
          </p:cNvPr>
          <p:cNvSpPr/>
          <p:nvPr userDrawn="1"/>
        </p:nvSpPr>
        <p:spPr>
          <a:xfrm rot="11884534">
            <a:off x="6937266" y="1337007"/>
            <a:ext cx="5248276" cy="4898390"/>
          </a:xfrm>
          <a:prstGeom prst="pentagon">
            <a:avLst/>
          </a:prstGeom>
          <a:solidFill>
            <a:schemeClr val="bg1"/>
          </a:solidFill>
          <a:ln w="571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800" dirty="0"/>
          </a:p>
        </p:txBody>
      </p:sp>
      <p:sp>
        <p:nvSpPr>
          <p:cNvPr id="20" name="Titre 1">
            <a:extLst>
              <a:ext uri="{FF2B5EF4-FFF2-40B4-BE49-F238E27FC236}">
                <a16:creationId xmlns:a16="http://schemas.microsoft.com/office/drawing/2014/main" id="{AC2223BF-D850-4E2C-B52E-7F76B8EB46FD}"/>
              </a:ext>
            </a:extLst>
          </p:cNvPr>
          <p:cNvSpPr>
            <a:spLocks noGrp="1"/>
          </p:cNvSpPr>
          <p:nvPr>
            <p:ph type="title"/>
          </p:nvPr>
        </p:nvSpPr>
        <p:spPr>
          <a:xfrm>
            <a:off x="8054110" y="2581545"/>
            <a:ext cx="3759200" cy="1778021"/>
          </a:xfrm>
        </p:spPr>
        <p:txBody>
          <a:bodyPr vert="horz" lIns="91440" tIns="45720" rIns="91440" bIns="45720" rtlCol="0" anchor="ctr">
            <a:normAutofit/>
          </a:bodyPr>
          <a:lstStyle>
            <a:lvl1pPr>
              <a:defRPr lang="fr-FR" b="1" dirty="0">
                <a:solidFill>
                  <a:srgbClr val="002060"/>
                </a:solidFill>
              </a:defRPr>
            </a:lvl1pPr>
          </a:lstStyle>
          <a:p>
            <a:pPr lvl="0"/>
            <a:r>
              <a:rPr lang="fr-FR" dirty="0"/>
              <a:t>Modifiez le style du titre</a:t>
            </a:r>
          </a:p>
        </p:txBody>
      </p:sp>
    </p:spTree>
    <p:extLst>
      <p:ext uri="{BB962C8B-B14F-4D97-AF65-F5344CB8AC3E}">
        <p14:creationId xmlns:p14="http://schemas.microsoft.com/office/powerpoint/2010/main" val="1996820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1DA12-DDA6-4476-8F11-58A253F293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E7355B-3FC8-4DC6-A6E4-E6E4FBC45A3A}"/>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72363C-5E95-46B6-BE76-4BB57CEF3601}"/>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5A3A11B-04C9-4BC7-A124-931C521B551C}"/>
              </a:ext>
            </a:extLst>
          </p:cNvPr>
          <p:cNvSpPr>
            <a:spLocks noGrp="1"/>
          </p:cNvSpPr>
          <p:nvPr>
            <p:ph type="dt" sz="half" idx="10"/>
          </p:nvPr>
        </p:nvSpPr>
        <p:spPr/>
        <p:txBody>
          <a:bodyPr/>
          <a:lstStyle/>
          <a:p>
            <a:fld id="{CD344BBF-5D4B-4E9F-982E-D1E794E77EFC}" type="datetime1">
              <a:rPr lang="fr-FR" smtClean="0"/>
              <a:t>28/11/2025</a:t>
            </a:fld>
            <a:endParaRPr lang="fr-FR" dirty="0"/>
          </a:p>
        </p:txBody>
      </p:sp>
      <p:sp>
        <p:nvSpPr>
          <p:cNvPr id="6" name="Espace réservé du pied de page 5">
            <a:extLst>
              <a:ext uri="{FF2B5EF4-FFF2-40B4-BE49-F238E27FC236}">
                <a16:creationId xmlns:a16="http://schemas.microsoft.com/office/drawing/2014/main" id="{4716244A-8521-4107-A7C0-1F9E522C7BA3}"/>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A578478-5D02-4BE7-BBA7-2FA226FD6F6C}"/>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118589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FF62D-B662-4B51-91F1-6D571F85F2AE}"/>
              </a:ext>
            </a:extLst>
          </p:cNvPr>
          <p:cNvSpPr>
            <a:spLocks noGrp="1"/>
          </p:cNvSpPr>
          <p:nvPr>
            <p:ph type="title"/>
          </p:nvPr>
        </p:nvSpPr>
        <p:spPr>
          <a:xfrm>
            <a:off x="839789"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2F2DB78-32A4-4F76-B7E0-B38F93732ED6}"/>
              </a:ext>
            </a:extLst>
          </p:cNvPr>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435F7F6-39F4-4304-A095-DA7D5163A95C}"/>
              </a:ext>
            </a:extLst>
          </p:cNvPr>
          <p:cNvSpPr>
            <a:spLocks noGrp="1"/>
          </p:cNvSpPr>
          <p:nvPr>
            <p:ph sz="half" idx="2"/>
          </p:nvPr>
        </p:nvSpPr>
        <p:spPr>
          <a:xfrm>
            <a:off x="839791"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F5317C0-4CE8-4E0E-A067-2986C3ED5811}"/>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748CB5A-6A1E-47E4-9C7A-48EB7571ED6A}"/>
              </a:ext>
            </a:extLst>
          </p:cNvPr>
          <p:cNvSpPr>
            <a:spLocks noGrp="1"/>
          </p:cNvSpPr>
          <p:nvPr>
            <p:ph sz="quarter" idx="4"/>
          </p:nvPr>
        </p:nvSpPr>
        <p:spPr>
          <a:xfrm>
            <a:off x="6172203"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BE43DDD-BA06-4156-A61A-BD5C30C7E097}"/>
              </a:ext>
            </a:extLst>
          </p:cNvPr>
          <p:cNvSpPr>
            <a:spLocks noGrp="1"/>
          </p:cNvSpPr>
          <p:nvPr>
            <p:ph type="dt" sz="half" idx="10"/>
          </p:nvPr>
        </p:nvSpPr>
        <p:spPr/>
        <p:txBody>
          <a:bodyPr/>
          <a:lstStyle/>
          <a:p>
            <a:fld id="{5C77350F-0342-427B-BE29-DCE951A64AB9}" type="datetime1">
              <a:rPr lang="fr-FR" smtClean="0"/>
              <a:t>28/11/2025</a:t>
            </a:fld>
            <a:endParaRPr lang="fr-FR" dirty="0"/>
          </a:p>
        </p:txBody>
      </p:sp>
      <p:sp>
        <p:nvSpPr>
          <p:cNvPr id="8" name="Espace réservé du pied de page 7">
            <a:extLst>
              <a:ext uri="{FF2B5EF4-FFF2-40B4-BE49-F238E27FC236}">
                <a16:creationId xmlns:a16="http://schemas.microsoft.com/office/drawing/2014/main" id="{E718854B-091F-42DE-A34B-75AEDE5AEEDF}"/>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16ED892F-4CC8-471C-80FD-68791284D9AF}"/>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288182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32BE33-FD67-FE12-6CFF-EC4C81F40C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F69626A-E812-CE03-89DC-A4AA1C075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3F5DCFA-BF8F-AFAD-9230-0F51DC3ED5E2}"/>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8B6B2AA3-A81D-6423-A5F4-574DAADF9A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15B0DA-CCD6-06D7-8AD5-0002A071D08E}"/>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11183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B5834-D711-45DD-AE76-71380D83399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45A0B81-CC1D-43E7-ABAF-15DE8AD2A92E}"/>
              </a:ext>
            </a:extLst>
          </p:cNvPr>
          <p:cNvSpPr>
            <a:spLocks noGrp="1"/>
          </p:cNvSpPr>
          <p:nvPr>
            <p:ph type="dt" sz="half" idx="10"/>
          </p:nvPr>
        </p:nvSpPr>
        <p:spPr/>
        <p:txBody>
          <a:bodyPr/>
          <a:lstStyle/>
          <a:p>
            <a:fld id="{1253104E-5738-45D5-A1EC-E05DE05B1B54}" type="datetime1">
              <a:rPr lang="fr-FR" smtClean="0"/>
              <a:t>28/11/2025</a:t>
            </a:fld>
            <a:endParaRPr lang="fr-FR" dirty="0"/>
          </a:p>
        </p:txBody>
      </p:sp>
      <p:sp>
        <p:nvSpPr>
          <p:cNvPr id="4" name="Espace réservé du pied de page 3">
            <a:extLst>
              <a:ext uri="{FF2B5EF4-FFF2-40B4-BE49-F238E27FC236}">
                <a16:creationId xmlns:a16="http://schemas.microsoft.com/office/drawing/2014/main" id="{E3F6E709-0CD7-47B3-98EB-1343360D6F00}"/>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45DAF72D-8137-4C60-88BB-B576CA4179AC}"/>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43730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BF211B6-090C-27B6-5688-9B08E162C4B2}"/>
              </a:ext>
            </a:extLst>
          </p:cNvPr>
          <p:cNvSpPr>
            <a:spLocks noGrp="1"/>
          </p:cNvSpPr>
          <p:nvPr>
            <p:ph type="dt" sz="half" idx="10"/>
          </p:nvPr>
        </p:nvSpPr>
        <p:spPr/>
        <p:txBody>
          <a:bodyPr/>
          <a:lstStyle/>
          <a:p>
            <a:fld id="{AB7EE9AC-3859-4EF4-B851-5CF3BBE2D209}" type="datetime1">
              <a:rPr lang="fr-FR" smtClean="0"/>
              <a:t>28/11/2025</a:t>
            </a:fld>
            <a:endParaRPr lang="fr-FR" dirty="0"/>
          </a:p>
        </p:txBody>
      </p:sp>
      <p:sp>
        <p:nvSpPr>
          <p:cNvPr id="3" name="Espace réservé du pied de page 2">
            <a:extLst>
              <a:ext uri="{FF2B5EF4-FFF2-40B4-BE49-F238E27FC236}">
                <a16:creationId xmlns:a16="http://schemas.microsoft.com/office/drawing/2014/main" id="{7285BBE1-D461-C677-2E0A-896A11257E22}"/>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ABA565C-04E1-AC5F-8C46-150EE5B2E52A}"/>
              </a:ext>
            </a:extLst>
          </p:cNvPr>
          <p:cNvSpPr>
            <a:spLocks noGrp="1"/>
          </p:cNvSpPr>
          <p:nvPr>
            <p:ph type="sldNum" sz="quarter" idx="12"/>
          </p:nvPr>
        </p:nvSpPr>
        <p:spPr/>
        <p:txBody>
          <a:bodyPr/>
          <a:lstStyle/>
          <a:p>
            <a:fld id="{8DE11E5E-DB2B-4A8C-B27B-AE34C2813A30}" type="slidenum">
              <a:rPr lang="fr-FR" smtClean="0"/>
              <a:t>‹N°›</a:t>
            </a:fld>
            <a:endParaRPr lang="fr-FR" dirty="0"/>
          </a:p>
        </p:txBody>
      </p:sp>
    </p:spTree>
    <p:extLst>
      <p:ext uri="{BB962C8B-B14F-4D97-AF65-F5344CB8AC3E}">
        <p14:creationId xmlns:p14="http://schemas.microsoft.com/office/powerpoint/2010/main" val="307748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DA979-B712-39C3-6652-410DA4781B7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E07125-2708-242E-8579-E51AB06946A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CE30D7-B99A-E5A4-9279-B539985DF028}"/>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B9DEFC28-176B-D3C4-1A3F-3932F2A0F7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210066-CEB3-B2D4-C5BA-A54B2841C890}"/>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149790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4819F-448A-33B3-4E4C-03D5DA93C80A}"/>
              </a:ext>
            </a:extLst>
          </p:cNvPr>
          <p:cNvSpPr>
            <a:spLocks noGrp="1"/>
          </p:cNvSpPr>
          <p:nvPr>
            <p:ph type="title"/>
          </p:nvPr>
        </p:nvSpPr>
        <p:spPr>
          <a:xfrm>
            <a:off x="831853"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E613C7-B696-BDE3-C81F-DF1AE2E4D642}"/>
              </a:ext>
            </a:extLst>
          </p:cNvPr>
          <p:cNvSpPr>
            <a:spLocks noGrp="1"/>
          </p:cNvSpPr>
          <p:nvPr>
            <p:ph type="body" idx="1"/>
          </p:nvPr>
        </p:nvSpPr>
        <p:spPr>
          <a:xfrm>
            <a:off x="831853"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CD99DCD-F9E9-386A-8684-709BECB9D5D3}"/>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5161FA0E-35EF-BC29-A4D8-8572C357CC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70E844-CA69-76FE-0608-596B052E124F}"/>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167683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D31FA5-6430-A853-71BF-E1BD49A88B4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F326C1-53E2-2C26-25AC-1E03632AD3EA}"/>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37AA477-CEC2-F062-9792-C33F0744B6AA}"/>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99F0B7-F73D-2C14-3B18-30C6AC35FFDE}"/>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6" name="Espace réservé du pied de page 5">
            <a:extLst>
              <a:ext uri="{FF2B5EF4-FFF2-40B4-BE49-F238E27FC236}">
                <a16:creationId xmlns:a16="http://schemas.microsoft.com/office/drawing/2014/main" id="{404E9E47-EA00-569D-A985-BE721FC54A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B64433C-18F3-0D6B-3A9F-FABFD53F1679}"/>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31178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A5BC-FEE6-9FFA-9757-BD75BBA17997}"/>
              </a:ext>
            </a:extLst>
          </p:cNvPr>
          <p:cNvSpPr>
            <a:spLocks noGrp="1"/>
          </p:cNvSpPr>
          <p:nvPr>
            <p:ph type="title"/>
          </p:nvPr>
        </p:nvSpPr>
        <p:spPr>
          <a:xfrm>
            <a:off x="839789"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8E68A31-CCA0-053F-4AAB-F29CF1995AD0}"/>
              </a:ext>
            </a:extLst>
          </p:cNvPr>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B3C5C99-4E38-CE04-570C-56EA7173B487}"/>
              </a:ext>
            </a:extLst>
          </p:cNvPr>
          <p:cNvSpPr>
            <a:spLocks noGrp="1"/>
          </p:cNvSpPr>
          <p:nvPr>
            <p:ph sz="half" idx="2"/>
          </p:nvPr>
        </p:nvSpPr>
        <p:spPr>
          <a:xfrm>
            <a:off x="839791"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A2CDEE8-5EBB-9546-DE93-410E0AD4B99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ED1E839-82E0-31F3-65A0-1BE748FAE7DC}"/>
              </a:ext>
            </a:extLst>
          </p:cNvPr>
          <p:cNvSpPr>
            <a:spLocks noGrp="1"/>
          </p:cNvSpPr>
          <p:nvPr>
            <p:ph sz="quarter" idx="4"/>
          </p:nvPr>
        </p:nvSpPr>
        <p:spPr>
          <a:xfrm>
            <a:off x="6172203"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33FA6C7-33DF-39B8-37A4-4D01E0836BB0}"/>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8" name="Espace réservé du pied de page 7">
            <a:extLst>
              <a:ext uri="{FF2B5EF4-FFF2-40B4-BE49-F238E27FC236}">
                <a16:creationId xmlns:a16="http://schemas.microsoft.com/office/drawing/2014/main" id="{74005095-3182-C05A-7C5E-9C1DE03F3CB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0A90CA8-97ED-F731-49E8-4F48AEA93B41}"/>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110380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B9600-A99F-BD19-96E4-CF071A02A2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5EF55B7-6C26-8465-D8F6-67A49590433A}"/>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4" name="Espace réservé du pied de page 3">
            <a:extLst>
              <a:ext uri="{FF2B5EF4-FFF2-40B4-BE49-F238E27FC236}">
                <a16:creationId xmlns:a16="http://schemas.microsoft.com/office/drawing/2014/main" id="{9A629EAD-E906-184C-35C6-0C5AD041BFA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DFDB952-AE4E-F67D-469C-477727C3F005}"/>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262022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64FB553-00FE-D59D-F95C-7E6FA2A372A4}"/>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3" name="Espace réservé du pied de page 2">
            <a:extLst>
              <a:ext uri="{FF2B5EF4-FFF2-40B4-BE49-F238E27FC236}">
                <a16:creationId xmlns:a16="http://schemas.microsoft.com/office/drawing/2014/main" id="{3D752573-645D-6F73-E528-FEB21DC0D50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6DEAA1E-CBF7-1436-0CB8-1CC7FFCECB48}"/>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167879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4F224-5920-8418-98E0-79912840F1BD}"/>
              </a:ext>
            </a:extLst>
          </p:cNvPr>
          <p:cNvSpPr>
            <a:spLocks noGrp="1"/>
          </p:cNvSpPr>
          <p:nvPr>
            <p:ph type="title"/>
          </p:nvPr>
        </p:nvSpPr>
        <p:spPr>
          <a:xfrm>
            <a:off x="839791" y="457200"/>
            <a:ext cx="3932236"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C4FEC7-A975-C2B8-E77E-032D0A4E048D}"/>
              </a:ext>
            </a:extLst>
          </p:cNvPr>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0A8080C-83A2-4F46-804E-42DA678EA49C}"/>
              </a:ext>
            </a:extLst>
          </p:cNvPr>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B338AAA-704B-913A-5748-7FCFF5C89016}"/>
              </a:ext>
            </a:extLst>
          </p:cNvPr>
          <p:cNvSpPr>
            <a:spLocks noGrp="1"/>
          </p:cNvSpPr>
          <p:nvPr>
            <p:ph type="dt" sz="half" idx="10"/>
          </p:nvPr>
        </p:nvSpPr>
        <p:spPr/>
        <p:txBody>
          <a:bodyPr/>
          <a:lstStyle/>
          <a:p>
            <a:fld id="{D5786FA2-D447-4C48-942A-058028155CA0}" type="datetimeFigureOut">
              <a:rPr lang="fr-FR" smtClean="0"/>
              <a:t>28/11/2025</a:t>
            </a:fld>
            <a:endParaRPr lang="fr-FR"/>
          </a:p>
        </p:txBody>
      </p:sp>
      <p:sp>
        <p:nvSpPr>
          <p:cNvPr id="6" name="Espace réservé du pied de page 5">
            <a:extLst>
              <a:ext uri="{FF2B5EF4-FFF2-40B4-BE49-F238E27FC236}">
                <a16:creationId xmlns:a16="http://schemas.microsoft.com/office/drawing/2014/main" id="{85EC1B36-6E52-B75E-9C57-F7440EC635E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385B52-9C6F-B0A4-F1C7-D35F711C1DCC}"/>
              </a:ext>
            </a:extLst>
          </p:cNvPr>
          <p:cNvSpPr>
            <a:spLocks noGrp="1"/>
          </p:cNvSpPr>
          <p:nvPr>
            <p:ph type="sldNum" sz="quarter" idx="12"/>
          </p:nvPr>
        </p:nvSpPr>
        <p:spPr/>
        <p:txBody>
          <a:bodyPr/>
          <a:lstStyle/>
          <a:p>
            <a:fld id="{831414BA-3E44-499B-AA84-390C777E50C9}" type="slidenum">
              <a:rPr lang="fr-FR" smtClean="0"/>
              <a:t>‹N°›</a:t>
            </a:fld>
            <a:endParaRPr lang="fr-FR"/>
          </a:p>
        </p:txBody>
      </p:sp>
    </p:spTree>
    <p:extLst>
      <p:ext uri="{BB962C8B-B14F-4D97-AF65-F5344CB8AC3E}">
        <p14:creationId xmlns:p14="http://schemas.microsoft.com/office/powerpoint/2010/main" val="303664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BF19B48-7A91-D6ED-AEF8-4330D3CC4492}"/>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D23DAB0-3B11-D120-E711-B7DB5BF4D80D}"/>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BCE596F-DD2A-79BD-A9AB-82F0600AE4CF}"/>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786FA2-D447-4C48-942A-058028155CA0}" type="datetimeFigureOut">
              <a:rPr lang="fr-FR" smtClean="0"/>
              <a:t>28/11/2025</a:t>
            </a:fld>
            <a:endParaRPr lang="fr-FR"/>
          </a:p>
        </p:txBody>
      </p:sp>
      <p:sp>
        <p:nvSpPr>
          <p:cNvPr id="5" name="Espace réservé du pied de page 4">
            <a:extLst>
              <a:ext uri="{FF2B5EF4-FFF2-40B4-BE49-F238E27FC236}">
                <a16:creationId xmlns:a16="http://schemas.microsoft.com/office/drawing/2014/main" id="{3B5DF8B7-DF03-A0F3-51C4-9F7994C7700B}"/>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AE0329C-A7F8-D420-1128-62CF2B98809B}"/>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1414BA-3E44-499B-AA84-390C777E50C9}" type="slidenum">
              <a:rPr lang="fr-FR" smtClean="0"/>
              <a:t>‹N°›</a:t>
            </a:fld>
            <a:endParaRPr lang="fr-FR"/>
          </a:p>
        </p:txBody>
      </p:sp>
    </p:spTree>
    <p:extLst>
      <p:ext uri="{BB962C8B-B14F-4D97-AF65-F5344CB8AC3E}">
        <p14:creationId xmlns:p14="http://schemas.microsoft.com/office/powerpoint/2010/main" val="113559447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9176FC-F30A-499B-A991-659EA97DF78F}"/>
              </a:ext>
            </a:extLst>
          </p:cNvPr>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75E7AD-1415-4C26-8AAE-50920BBF54B2}"/>
              </a:ext>
            </a:extLst>
          </p:cNvPr>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2C9DC6-4937-4D6E-9D95-F657D49CDDB0}"/>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EE9AC-3859-4EF4-B851-5CF3BBE2D209}" type="datetime1">
              <a:rPr lang="fr-FR" smtClean="0"/>
              <a:t>28/11/2025</a:t>
            </a:fld>
            <a:endParaRPr lang="fr-FR" dirty="0"/>
          </a:p>
        </p:txBody>
      </p:sp>
      <p:sp>
        <p:nvSpPr>
          <p:cNvPr id="5" name="Espace réservé du pied de page 4">
            <a:extLst>
              <a:ext uri="{FF2B5EF4-FFF2-40B4-BE49-F238E27FC236}">
                <a16:creationId xmlns:a16="http://schemas.microsoft.com/office/drawing/2014/main" id="{3731104E-E731-4321-B2F5-44C5A2C6C014}"/>
              </a:ext>
            </a:extLst>
          </p:cNvPr>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6E85C9A9-ADEB-4EEE-B4DA-DDA04C45AE3F}"/>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11E5E-DB2B-4A8C-B27B-AE34C2813A30}" type="slidenum">
              <a:rPr lang="fr-FR" smtClean="0"/>
              <a:t>‹N°›</a:t>
            </a:fld>
            <a:endParaRPr lang="fr-FR" dirty="0"/>
          </a:p>
        </p:txBody>
      </p:sp>
    </p:spTree>
    <p:extLst>
      <p:ext uri="{BB962C8B-B14F-4D97-AF65-F5344CB8AC3E}">
        <p14:creationId xmlns:p14="http://schemas.microsoft.com/office/powerpoint/2010/main" val="475402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akto.fr/regles-de-prise-en-charge-enseignement-prive-non-lucrati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Coll&#232;ge%20employeurs-reduction-contribution-famille-et-frais-de-repas.pdf" TargetMode="External"/><Relationship Id="rId2" Type="http://schemas.openxmlformats.org/officeDocument/2006/relationships/hyperlink" Target="N&#233;gocier_un_accord_collectif.pdf"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Les_temps_de_travail__de_repos_et_les_pauses%20(1).pdf"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7/06/relationships/model3d" Target="../media/model3d1.glb"/><Relationship Id="rId1" Type="http://schemas.openxmlformats.org/officeDocument/2006/relationships/slideLayout" Target="../slideLayouts/slideLayout13.xml"/><Relationship Id="rId4" Type="http://schemas.openxmlformats.org/officeDocument/2006/relationships/hyperlink" Target="https://forms.office.com/e/ZRG4Wj04gJ"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forms.office.com/Pages/ResponsePage.aspx?id=Ktxskx69E02-iP8sVPcB1U9G9JLLAKpJu6Is7xt7J5RUMlc3OTdNR0RaNVg3MjBUS0FHMVJDWlFMNi4u"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jorf/id/JORFTEXT000051254024" TargetMode="External"/><Relationship Id="rId2" Type="http://schemas.openxmlformats.org/officeDocument/2006/relationships/hyperlink" Target="https://www.legifrance.gouv.fr/codes/article_lc/LEGIARTI000048683400" TargetMode="External"/><Relationship Id="rId1" Type="http://schemas.openxmlformats.org/officeDocument/2006/relationships/slideLayout" Target="../slideLayouts/slideLayout13.xml"/><Relationship Id="rId5" Type="http://schemas.openxmlformats.org/officeDocument/2006/relationships/hyperlink" Target="Distinguer_modification_du_contrat_ou_changement_des_conditions_de_travail%20(1).pdf" TargetMode="External"/><Relationship Id="rId4" Type="http://schemas.openxmlformats.org/officeDocument/2006/relationships/hyperlink" Target="CC%20EPNL%20avantages%20conventionnel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D47729-E243-478E-9070-45E8079917EE}"/>
              </a:ext>
            </a:extLst>
          </p:cNvPr>
          <p:cNvSpPr>
            <a:spLocks noGrp="1"/>
          </p:cNvSpPr>
          <p:nvPr>
            <p:ph type="title"/>
          </p:nvPr>
        </p:nvSpPr>
        <p:spPr>
          <a:xfrm>
            <a:off x="1436370" y="1428195"/>
            <a:ext cx="7418070" cy="1424225"/>
          </a:xfrm>
        </p:spPr>
        <p:txBody>
          <a:bodyPr/>
          <a:lstStyle/>
          <a:p>
            <a:pPr algn="ctr"/>
            <a:r>
              <a:rPr lang="fr-FR" sz="5400" dirty="0"/>
              <a:t>Les avantages en nature</a:t>
            </a:r>
          </a:p>
        </p:txBody>
      </p:sp>
      <p:sp>
        <p:nvSpPr>
          <p:cNvPr id="3" name="ZoneTexte 2">
            <a:extLst>
              <a:ext uri="{FF2B5EF4-FFF2-40B4-BE49-F238E27FC236}">
                <a16:creationId xmlns:a16="http://schemas.microsoft.com/office/drawing/2014/main" id="{EC79FC97-BB7A-4D4E-BB71-2FB1E06B68B7}"/>
              </a:ext>
            </a:extLst>
          </p:cNvPr>
          <p:cNvSpPr txBox="1"/>
          <p:nvPr/>
        </p:nvSpPr>
        <p:spPr>
          <a:xfrm>
            <a:off x="238736" y="5748560"/>
            <a:ext cx="1841992" cy="430887"/>
          </a:xfrm>
          <a:prstGeom prst="rect">
            <a:avLst/>
          </a:prstGeom>
          <a:noFill/>
        </p:spPr>
        <p:txBody>
          <a:bodyPr wrap="square" rtlCol="0">
            <a:spAutoFit/>
          </a:bodyPr>
          <a:lstStyle/>
          <a:p>
            <a:pPr algn="l"/>
            <a:r>
              <a:rPr lang="fr-FR" sz="2200" b="1" dirty="0">
                <a:solidFill>
                  <a:schemeClr val="bg1"/>
                </a:solidFill>
              </a:rPr>
              <a:t>20 mars 2025</a:t>
            </a:r>
          </a:p>
        </p:txBody>
      </p:sp>
    </p:spTree>
    <p:extLst>
      <p:ext uri="{BB962C8B-B14F-4D97-AF65-F5344CB8AC3E}">
        <p14:creationId xmlns:p14="http://schemas.microsoft.com/office/powerpoint/2010/main" val="52528173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72139-E8E6-0AC4-22DB-21AFDC5159E4}"/>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B4543C39-A205-C613-C37A-2EC3CACC5F97}"/>
              </a:ext>
            </a:extLst>
          </p:cNvPr>
          <p:cNvSpPr txBox="1">
            <a:spLocks/>
          </p:cNvSpPr>
          <p:nvPr/>
        </p:nvSpPr>
        <p:spPr>
          <a:xfrm>
            <a:off x="3120394" y="413252"/>
            <a:ext cx="8884513"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endParaRPr lang="fr-FR" sz="4000" dirty="0">
              <a:solidFill>
                <a:srgbClr val="3399FF"/>
              </a:solidFill>
              <a:latin typeface="Calibri Light" panose="020F0302020204030204"/>
            </a:endParaRPr>
          </a:p>
        </p:txBody>
      </p:sp>
      <p:graphicFrame>
        <p:nvGraphicFramePr>
          <p:cNvPr id="2" name="Tableau 1">
            <a:extLst>
              <a:ext uri="{FF2B5EF4-FFF2-40B4-BE49-F238E27FC236}">
                <a16:creationId xmlns:a16="http://schemas.microsoft.com/office/drawing/2014/main" id="{AF33F0FB-B55D-74C1-689A-CC6051991B5F}"/>
              </a:ext>
            </a:extLst>
          </p:cNvPr>
          <p:cNvGraphicFramePr>
            <a:graphicFrameLocks noGrp="1"/>
          </p:cNvGraphicFramePr>
          <p:nvPr>
            <p:extLst>
              <p:ext uri="{D42A27DB-BD31-4B8C-83A1-F6EECF244321}">
                <p14:modId xmlns:p14="http://schemas.microsoft.com/office/powerpoint/2010/main" val="470567391"/>
              </p:ext>
            </p:extLst>
          </p:nvPr>
        </p:nvGraphicFramePr>
        <p:xfrm>
          <a:off x="2235200" y="1186187"/>
          <a:ext cx="8128000" cy="1010920"/>
        </p:xfrm>
        <a:graphic>
          <a:graphicData uri="http://schemas.openxmlformats.org/drawingml/2006/table">
            <a:tbl>
              <a:tblPr firstRow="1" bandRow="1">
                <a:tableStyleId>{18603FDC-E32A-4AB5-989C-0864C3EAD2B8}</a:tableStyleId>
              </a:tblPr>
              <a:tblGrid>
                <a:gridCol w="4064000">
                  <a:extLst>
                    <a:ext uri="{9D8B030D-6E8A-4147-A177-3AD203B41FA5}">
                      <a16:colId xmlns:a16="http://schemas.microsoft.com/office/drawing/2014/main" val="1564564351"/>
                    </a:ext>
                  </a:extLst>
                </a:gridCol>
                <a:gridCol w="4064000">
                  <a:extLst>
                    <a:ext uri="{9D8B030D-6E8A-4147-A177-3AD203B41FA5}">
                      <a16:colId xmlns:a16="http://schemas.microsoft.com/office/drawing/2014/main" val="1643330286"/>
                    </a:ext>
                  </a:extLst>
                </a:gridCol>
              </a:tblGrid>
              <a:tr h="370840">
                <a:tc>
                  <a:txBody>
                    <a:bodyPr/>
                    <a:lstStyle/>
                    <a:p>
                      <a:pPr algn="ctr"/>
                      <a:r>
                        <a:rPr lang="fr-FR" dirty="0"/>
                        <a:t>FRAIS PROFESSIONNELS</a:t>
                      </a:r>
                    </a:p>
                  </a:txBody>
                  <a:tcPr/>
                </a:tc>
                <a:tc>
                  <a:txBody>
                    <a:bodyPr/>
                    <a:lstStyle/>
                    <a:p>
                      <a:pPr algn="ctr"/>
                      <a:r>
                        <a:rPr lang="fr-FR" dirty="0"/>
                        <a:t>AVANTAGES EN NATURE</a:t>
                      </a:r>
                    </a:p>
                  </a:txBody>
                  <a:tcPr/>
                </a:tc>
                <a:extLst>
                  <a:ext uri="{0D108BD9-81ED-4DB2-BD59-A6C34878D82A}">
                    <a16:rowId xmlns:a16="http://schemas.microsoft.com/office/drawing/2014/main" val="2289722566"/>
                  </a:ext>
                </a:extLst>
              </a:tr>
              <a:tr h="370840">
                <a:tc>
                  <a:txBody>
                    <a:bodyPr/>
                    <a:lstStyle/>
                    <a:p>
                      <a:r>
                        <a:rPr lang="fr-FR" dirty="0">
                          <a:solidFill>
                            <a:schemeClr val="tx1"/>
                          </a:solidFill>
                        </a:rPr>
                        <a:t>Dépenses faites par le salarié qui lui sont ensuite remboursées par l’employeur</a:t>
                      </a:r>
                    </a:p>
                  </a:txBody>
                  <a:tcPr/>
                </a:tc>
                <a:tc>
                  <a:txBody>
                    <a:bodyPr/>
                    <a:lstStyle/>
                    <a:p>
                      <a:r>
                        <a:rPr lang="fr-FR" dirty="0">
                          <a:solidFill>
                            <a:schemeClr val="tx1"/>
                          </a:solidFill>
                        </a:rPr>
                        <a:t>Prestations par l’employeur fournies au salarié</a:t>
                      </a:r>
                    </a:p>
                  </a:txBody>
                  <a:tcPr/>
                </a:tc>
                <a:extLst>
                  <a:ext uri="{0D108BD9-81ED-4DB2-BD59-A6C34878D82A}">
                    <a16:rowId xmlns:a16="http://schemas.microsoft.com/office/drawing/2014/main" val="365285360"/>
                  </a:ext>
                </a:extLst>
              </a:tr>
            </a:tbl>
          </a:graphicData>
        </a:graphic>
      </p:graphicFrame>
      <p:graphicFrame>
        <p:nvGraphicFramePr>
          <p:cNvPr id="5" name="Tableau 4">
            <a:extLst>
              <a:ext uri="{FF2B5EF4-FFF2-40B4-BE49-F238E27FC236}">
                <a16:creationId xmlns:a16="http://schemas.microsoft.com/office/drawing/2014/main" id="{4D1FE873-EAB7-77D3-3D06-A6FC6A48493E}"/>
              </a:ext>
            </a:extLst>
          </p:cNvPr>
          <p:cNvGraphicFramePr>
            <a:graphicFrameLocks noGrp="1"/>
          </p:cNvGraphicFramePr>
          <p:nvPr>
            <p:extLst>
              <p:ext uri="{D42A27DB-BD31-4B8C-83A1-F6EECF244321}">
                <p14:modId xmlns:p14="http://schemas.microsoft.com/office/powerpoint/2010/main" val="653026005"/>
              </p:ext>
            </p:extLst>
          </p:nvPr>
        </p:nvGraphicFramePr>
        <p:xfrm>
          <a:off x="2123440" y="3279986"/>
          <a:ext cx="8127999" cy="1651000"/>
        </p:xfrm>
        <a:graphic>
          <a:graphicData uri="http://schemas.openxmlformats.org/drawingml/2006/table">
            <a:tbl>
              <a:tblPr firstRow="1" bandRow="1">
                <a:tableStyleId>{5C22544A-7EE6-4342-B048-85BDC9FD1C3A}</a:tableStyleId>
              </a:tblPr>
              <a:tblGrid>
                <a:gridCol w="2367280">
                  <a:extLst>
                    <a:ext uri="{9D8B030D-6E8A-4147-A177-3AD203B41FA5}">
                      <a16:colId xmlns:a16="http://schemas.microsoft.com/office/drawing/2014/main" val="2217990055"/>
                    </a:ext>
                  </a:extLst>
                </a:gridCol>
                <a:gridCol w="3051386">
                  <a:extLst>
                    <a:ext uri="{9D8B030D-6E8A-4147-A177-3AD203B41FA5}">
                      <a16:colId xmlns:a16="http://schemas.microsoft.com/office/drawing/2014/main" val="125685019"/>
                    </a:ext>
                  </a:extLst>
                </a:gridCol>
                <a:gridCol w="2709333">
                  <a:extLst>
                    <a:ext uri="{9D8B030D-6E8A-4147-A177-3AD203B41FA5}">
                      <a16:colId xmlns:a16="http://schemas.microsoft.com/office/drawing/2014/main" val="2486369211"/>
                    </a:ext>
                  </a:extLst>
                </a:gridCol>
              </a:tblGrid>
              <a:tr h="370840">
                <a:tc>
                  <a:txBody>
                    <a:bodyPr/>
                    <a:lstStyle/>
                    <a:p>
                      <a:pPr algn="ctr"/>
                      <a:r>
                        <a:rPr lang="fr-FR" dirty="0"/>
                        <a:t>Frais ou avantage</a:t>
                      </a:r>
                    </a:p>
                  </a:txBody>
                  <a:tcPr/>
                </a:tc>
                <a:tc>
                  <a:txBody>
                    <a:bodyPr/>
                    <a:lstStyle/>
                    <a:p>
                      <a:pPr algn="ctr"/>
                      <a:r>
                        <a:rPr lang="fr-FR" dirty="0"/>
                        <a:t>Intégré à la rémunération ?</a:t>
                      </a:r>
                    </a:p>
                  </a:txBody>
                  <a:tcPr/>
                </a:tc>
                <a:tc>
                  <a:txBody>
                    <a:bodyPr/>
                    <a:lstStyle/>
                    <a:p>
                      <a:pPr algn="ctr"/>
                      <a:r>
                        <a:rPr lang="fr-FR" dirty="0"/>
                        <a:t>Soumis à cotisations sociales, CSG et CRDS</a:t>
                      </a:r>
                    </a:p>
                  </a:txBody>
                  <a:tcPr/>
                </a:tc>
                <a:extLst>
                  <a:ext uri="{0D108BD9-81ED-4DB2-BD59-A6C34878D82A}">
                    <a16:rowId xmlns:a16="http://schemas.microsoft.com/office/drawing/2014/main" val="3473727889"/>
                  </a:ext>
                </a:extLst>
              </a:tr>
              <a:tr h="370840">
                <a:tc>
                  <a:txBody>
                    <a:bodyPr/>
                    <a:lstStyle/>
                    <a:p>
                      <a:r>
                        <a:rPr lang="fr-FR" dirty="0"/>
                        <a:t>Frais professionnels</a:t>
                      </a:r>
                    </a:p>
                  </a:txBody>
                  <a:tcPr/>
                </a:tc>
                <a:tc>
                  <a:txBody>
                    <a:bodyPr/>
                    <a:lstStyle/>
                    <a:p>
                      <a:pPr algn="ctr"/>
                      <a:r>
                        <a:rPr lang="fr-FR" dirty="0"/>
                        <a:t>Non</a:t>
                      </a:r>
                    </a:p>
                  </a:txBody>
                  <a:tcPr/>
                </a:tc>
                <a:tc>
                  <a:txBody>
                    <a:bodyPr/>
                    <a:lstStyle/>
                    <a:p>
                      <a:pPr algn="ctr"/>
                      <a:r>
                        <a:rPr lang="fr-FR" dirty="0"/>
                        <a:t>Non</a:t>
                      </a:r>
                    </a:p>
                  </a:txBody>
                  <a:tcPr/>
                </a:tc>
                <a:extLst>
                  <a:ext uri="{0D108BD9-81ED-4DB2-BD59-A6C34878D82A}">
                    <a16:rowId xmlns:a16="http://schemas.microsoft.com/office/drawing/2014/main" val="2312725250"/>
                  </a:ext>
                </a:extLst>
              </a:tr>
              <a:tr h="370840">
                <a:tc>
                  <a:txBody>
                    <a:bodyPr/>
                    <a:lstStyle/>
                    <a:p>
                      <a:r>
                        <a:rPr lang="fr-FR" dirty="0"/>
                        <a:t>Avantages en nature</a:t>
                      </a:r>
                    </a:p>
                  </a:txBody>
                  <a:tcPr/>
                </a:tc>
                <a:tc>
                  <a:txBody>
                    <a:bodyPr/>
                    <a:lstStyle/>
                    <a:p>
                      <a:pPr algn="ctr"/>
                      <a:r>
                        <a:rPr lang="fr-FR" dirty="0"/>
                        <a:t>Oui</a:t>
                      </a:r>
                    </a:p>
                  </a:txBody>
                  <a:tcPr/>
                </a:tc>
                <a:tc>
                  <a:txBody>
                    <a:bodyPr/>
                    <a:lstStyle/>
                    <a:p>
                      <a:pPr algn="ctr"/>
                      <a:r>
                        <a:rPr lang="fr-FR" dirty="0"/>
                        <a:t>Oui (sauf réglementation particulière)</a:t>
                      </a:r>
                    </a:p>
                  </a:txBody>
                  <a:tcPr/>
                </a:tc>
                <a:extLst>
                  <a:ext uri="{0D108BD9-81ED-4DB2-BD59-A6C34878D82A}">
                    <a16:rowId xmlns:a16="http://schemas.microsoft.com/office/drawing/2014/main" val="1987322171"/>
                  </a:ext>
                </a:extLst>
              </a:tr>
            </a:tbl>
          </a:graphicData>
        </a:graphic>
      </p:graphicFrame>
    </p:spTree>
    <p:extLst>
      <p:ext uri="{BB962C8B-B14F-4D97-AF65-F5344CB8AC3E}">
        <p14:creationId xmlns:p14="http://schemas.microsoft.com/office/powerpoint/2010/main" val="143269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ACAA8-A075-6D89-ED1C-42021C64D814}"/>
            </a:ext>
          </a:extLst>
        </p:cNvPr>
        <p:cNvGrpSpPr/>
        <p:nvPr/>
      </p:nvGrpSpPr>
      <p:grpSpPr>
        <a:xfrm>
          <a:off x="0" y="0"/>
          <a:ext cx="0" cy="0"/>
          <a:chOff x="0" y="0"/>
          <a:chExt cx="0" cy="0"/>
        </a:xfrm>
      </p:grpSpPr>
      <p:sp>
        <p:nvSpPr>
          <p:cNvPr id="6" name="Titre 1">
            <a:extLst>
              <a:ext uri="{FF2B5EF4-FFF2-40B4-BE49-F238E27FC236}">
                <a16:creationId xmlns:a16="http://schemas.microsoft.com/office/drawing/2014/main" id="{51B42203-F60B-F7D7-3C59-5E53663E5BA7}"/>
              </a:ext>
            </a:extLst>
          </p:cNvPr>
          <p:cNvSpPr txBox="1">
            <a:spLocks/>
          </p:cNvSpPr>
          <p:nvPr/>
        </p:nvSpPr>
        <p:spPr>
          <a:xfrm>
            <a:off x="3120394" y="413252"/>
            <a:ext cx="8884513"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endParaRPr lang="fr-FR" sz="4000" dirty="0">
              <a:solidFill>
                <a:srgbClr val="3399FF"/>
              </a:solidFill>
              <a:latin typeface="Calibri Light" panose="020F0302020204030204"/>
            </a:endParaRPr>
          </a:p>
        </p:txBody>
      </p:sp>
      <p:pic>
        <p:nvPicPr>
          <p:cNvPr id="4" name="Image 3">
            <a:extLst>
              <a:ext uri="{FF2B5EF4-FFF2-40B4-BE49-F238E27FC236}">
                <a16:creationId xmlns:a16="http://schemas.microsoft.com/office/drawing/2014/main" id="{C6050E8F-42CF-1BEC-DBF0-9BC9919E73EE}"/>
              </a:ext>
            </a:extLst>
          </p:cNvPr>
          <p:cNvPicPr>
            <a:picLocks noChangeAspect="1"/>
          </p:cNvPicPr>
          <p:nvPr/>
        </p:nvPicPr>
        <p:blipFill>
          <a:blip r:embed="rId2"/>
          <a:stretch>
            <a:fillRect/>
          </a:stretch>
        </p:blipFill>
        <p:spPr>
          <a:xfrm>
            <a:off x="2969739" y="1495155"/>
            <a:ext cx="2229161" cy="3867690"/>
          </a:xfrm>
          <a:prstGeom prst="rect">
            <a:avLst/>
          </a:prstGeom>
        </p:spPr>
      </p:pic>
      <p:pic>
        <p:nvPicPr>
          <p:cNvPr id="8" name="Image 7">
            <a:extLst>
              <a:ext uri="{FF2B5EF4-FFF2-40B4-BE49-F238E27FC236}">
                <a16:creationId xmlns:a16="http://schemas.microsoft.com/office/drawing/2014/main" id="{B0A0AB62-5598-A255-DC2D-054EE214D7C2}"/>
              </a:ext>
            </a:extLst>
          </p:cNvPr>
          <p:cNvPicPr>
            <a:picLocks noChangeAspect="1"/>
          </p:cNvPicPr>
          <p:nvPr/>
        </p:nvPicPr>
        <p:blipFill>
          <a:blip r:embed="rId3"/>
          <a:stretch>
            <a:fillRect/>
          </a:stretch>
        </p:blipFill>
        <p:spPr>
          <a:xfrm>
            <a:off x="5168420" y="1495155"/>
            <a:ext cx="6611273" cy="3877216"/>
          </a:xfrm>
          <a:prstGeom prst="rect">
            <a:avLst/>
          </a:prstGeom>
        </p:spPr>
      </p:pic>
      <p:sp>
        <p:nvSpPr>
          <p:cNvPr id="9" name="ZoneTexte 8">
            <a:extLst>
              <a:ext uri="{FF2B5EF4-FFF2-40B4-BE49-F238E27FC236}">
                <a16:creationId xmlns:a16="http://schemas.microsoft.com/office/drawing/2014/main" id="{102D714F-DE2A-7E37-1A0F-F9F345A976FD}"/>
              </a:ext>
            </a:extLst>
          </p:cNvPr>
          <p:cNvSpPr txBox="1"/>
          <p:nvPr/>
        </p:nvSpPr>
        <p:spPr>
          <a:xfrm>
            <a:off x="3601265" y="5569517"/>
            <a:ext cx="7761868" cy="369332"/>
          </a:xfrm>
          <a:prstGeom prst="rect">
            <a:avLst/>
          </a:prstGeom>
          <a:noFill/>
        </p:spPr>
        <p:txBody>
          <a:bodyPr wrap="none" rtlCol="0">
            <a:spAutoFit/>
          </a:bodyPr>
          <a:lstStyle/>
          <a:p>
            <a:pPr algn="l"/>
            <a:r>
              <a:rPr lang="fr-FR" dirty="0">
                <a:hlinkClick r:id="rId4"/>
              </a:rPr>
              <a:t>https://www.akto.fr/regles-de-prise-en-charge-enseignement-prive-non-lucratif</a:t>
            </a:r>
            <a:r>
              <a:rPr lang="fr-FR" dirty="0"/>
              <a:t>/</a:t>
            </a:r>
          </a:p>
        </p:txBody>
      </p:sp>
      <p:pic>
        <p:nvPicPr>
          <p:cNvPr id="11" name="Image 10">
            <a:extLst>
              <a:ext uri="{FF2B5EF4-FFF2-40B4-BE49-F238E27FC236}">
                <a16:creationId xmlns:a16="http://schemas.microsoft.com/office/drawing/2014/main" id="{F17378A7-CA13-4E2D-AE9D-535507BBD69E}"/>
              </a:ext>
            </a:extLst>
          </p:cNvPr>
          <p:cNvPicPr>
            <a:picLocks noChangeAspect="1"/>
          </p:cNvPicPr>
          <p:nvPr/>
        </p:nvPicPr>
        <p:blipFill>
          <a:blip r:embed="rId5"/>
          <a:stretch>
            <a:fillRect/>
          </a:stretch>
        </p:blipFill>
        <p:spPr>
          <a:xfrm>
            <a:off x="2969739" y="307418"/>
            <a:ext cx="8809954" cy="381812"/>
          </a:xfrm>
          <a:prstGeom prst="rect">
            <a:avLst/>
          </a:prstGeom>
        </p:spPr>
      </p:pic>
      <p:pic>
        <p:nvPicPr>
          <p:cNvPr id="13" name="Image 12">
            <a:extLst>
              <a:ext uri="{FF2B5EF4-FFF2-40B4-BE49-F238E27FC236}">
                <a16:creationId xmlns:a16="http://schemas.microsoft.com/office/drawing/2014/main" id="{C939B31C-11AC-FAD3-AB2E-878F386A55AC}"/>
              </a:ext>
            </a:extLst>
          </p:cNvPr>
          <p:cNvPicPr>
            <a:picLocks noChangeAspect="1"/>
          </p:cNvPicPr>
          <p:nvPr/>
        </p:nvPicPr>
        <p:blipFill>
          <a:blip r:embed="rId6"/>
          <a:stretch>
            <a:fillRect/>
          </a:stretch>
        </p:blipFill>
        <p:spPr>
          <a:xfrm rot="20758175">
            <a:off x="175778" y="964423"/>
            <a:ext cx="2381582" cy="905001"/>
          </a:xfrm>
          <a:prstGeom prst="rect">
            <a:avLst/>
          </a:prstGeom>
        </p:spPr>
      </p:pic>
      <p:pic>
        <p:nvPicPr>
          <p:cNvPr id="15" name="Image 14">
            <a:extLst>
              <a:ext uri="{FF2B5EF4-FFF2-40B4-BE49-F238E27FC236}">
                <a16:creationId xmlns:a16="http://schemas.microsoft.com/office/drawing/2014/main" id="{3131E9C8-92AD-5669-AF29-3B512D88702D}"/>
              </a:ext>
            </a:extLst>
          </p:cNvPr>
          <p:cNvPicPr>
            <a:picLocks noChangeAspect="1"/>
          </p:cNvPicPr>
          <p:nvPr/>
        </p:nvPicPr>
        <p:blipFill>
          <a:blip r:embed="rId7"/>
          <a:stretch>
            <a:fillRect/>
          </a:stretch>
        </p:blipFill>
        <p:spPr>
          <a:xfrm>
            <a:off x="3238219" y="945660"/>
            <a:ext cx="8487960" cy="266737"/>
          </a:xfrm>
          <a:prstGeom prst="rect">
            <a:avLst/>
          </a:prstGeom>
        </p:spPr>
      </p:pic>
    </p:spTree>
    <p:extLst>
      <p:ext uri="{BB962C8B-B14F-4D97-AF65-F5344CB8AC3E}">
        <p14:creationId xmlns:p14="http://schemas.microsoft.com/office/powerpoint/2010/main" val="2373350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9EA38-EF37-875D-9C94-4029857978D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9EBADDF-1215-2712-DA6B-CA183A380E63}"/>
              </a:ext>
            </a:extLst>
          </p:cNvPr>
          <p:cNvSpPr>
            <a:spLocks noGrp="1"/>
          </p:cNvSpPr>
          <p:nvPr>
            <p:ph type="title"/>
          </p:nvPr>
        </p:nvSpPr>
        <p:spPr>
          <a:xfrm>
            <a:off x="7459980" y="2539848"/>
            <a:ext cx="4732020" cy="1947834"/>
          </a:xfrm>
        </p:spPr>
        <p:txBody>
          <a:bodyPr>
            <a:normAutofit/>
          </a:bodyPr>
          <a:lstStyle/>
          <a:p>
            <a:pPr algn="ctr"/>
            <a:r>
              <a:rPr lang="fr-FR" altLang="fr-FR" dirty="0"/>
              <a:t>4. Les principaux types d’avantages en nature</a:t>
            </a:r>
            <a:endParaRPr lang="fr-FR" dirty="0"/>
          </a:p>
        </p:txBody>
      </p:sp>
    </p:spTree>
    <p:extLst>
      <p:ext uri="{BB962C8B-B14F-4D97-AF65-F5344CB8AC3E}">
        <p14:creationId xmlns:p14="http://schemas.microsoft.com/office/powerpoint/2010/main" val="182468715"/>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2E7F5-99C6-49F6-81BD-F45E89AA4B0B}"/>
            </a:ext>
          </a:extLst>
        </p:cNvPr>
        <p:cNvGrpSpPr/>
        <p:nvPr/>
      </p:nvGrpSpPr>
      <p:grpSpPr>
        <a:xfrm>
          <a:off x="0" y="0"/>
          <a:ext cx="0" cy="0"/>
          <a:chOff x="0" y="0"/>
          <a:chExt cx="0" cy="0"/>
        </a:xfrm>
      </p:grpSpPr>
      <p:grpSp>
        <p:nvGrpSpPr>
          <p:cNvPr id="32" name="Groupe 31">
            <a:extLst>
              <a:ext uri="{FF2B5EF4-FFF2-40B4-BE49-F238E27FC236}">
                <a16:creationId xmlns:a16="http://schemas.microsoft.com/office/drawing/2014/main" id="{1A858B29-D680-0ABD-2C68-5F98CEED4EFC}"/>
              </a:ext>
            </a:extLst>
          </p:cNvPr>
          <p:cNvGrpSpPr/>
          <p:nvPr/>
        </p:nvGrpSpPr>
        <p:grpSpPr>
          <a:xfrm>
            <a:off x="309880" y="292514"/>
            <a:ext cx="11572240" cy="5440435"/>
            <a:chOff x="309880" y="455074"/>
            <a:chExt cx="11572240" cy="5440435"/>
          </a:xfrm>
        </p:grpSpPr>
        <p:grpSp>
          <p:nvGrpSpPr>
            <p:cNvPr id="18" name="Groupe 17">
              <a:extLst>
                <a:ext uri="{FF2B5EF4-FFF2-40B4-BE49-F238E27FC236}">
                  <a16:creationId xmlns:a16="http://schemas.microsoft.com/office/drawing/2014/main" id="{4098E5AA-A0BB-2304-1643-7CFBBDE41A95}"/>
                </a:ext>
              </a:extLst>
            </p:cNvPr>
            <p:cNvGrpSpPr/>
            <p:nvPr/>
          </p:nvGrpSpPr>
          <p:grpSpPr>
            <a:xfrm>
              <a:off x="3461080" y="455074"/>
              <a:ext cx="1901148" cy="464163"/>
              <a:chOff x="5394960" y="582675"/>
              <a:chExt cx="1475406" cy="236185"/>
            </a:xfrm>
          </p:grpSpPr>
          <p:sp>
            <p:nvSpPr>
              <p:cNvPr id="22" name="Flèche : droite 21">
                <a:extLst>
                  <a:ext uri="{FF2B5EF4-FFF2-40B4-BE49-F238E27FC236}">
                    <a16:creationId xmlns:a16="http://schemas.microsoft.com/office/drawing/2014/main" id="{F70D4D79-91E5-891F-1F90-0A406921870C}"/>
                  </a:ext>
                </a:extLst>
              </p:cNvPr>
              <p:cNvSpPr/>
              <p:nvPr/>
            </p:nvSpPr>
            <p:spPr>
              <a:xfrm>
                <a:off x="5394960" y="58518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F224E71A-CB8A-F259-746E-57F08DDE3D8A}"/>
                  </a:ext>
                </a:extLst>
              </p:cNvPr>
              <p:cNvSpPr txBox="1"/>
              <p:nvPr/>
            </p:nvSpPr>
            <p:spPr>
              <a:xfrm>
                <a:off x="5902960" y="582675"/>
                <a:ext cx="967406" cy="234914"/>
              </a:xfrm>
              <a:prstGeom prst="rect">
                <a:avLst/>
              </a:prstGeom>
              <a:noFill/>
            </p:spPr>
            <p:txBody>
              <a:bodyPr wrap="none" rtlCol="0">
                <a:spAutoFit/>
              </a:bodyPr>
              <a:lstStyle/>
              <a:p>
                <a:r>
                  <a:rPr lang="fr-FR" sz="2400" u="sng" dirty="0"/>
                  <a:t>Véhicule</a:t>
                </a:r>
              </a:p>
            </p:txBody>
          </p:sp>
        </p:grpSp>
        <p:grpSp>
          <p:nvGrpSpPr>
            <p:cNvPr id="19" name="Groupe 18">
              <a:extLst>
                <a:ext uri="{FF2B5EF4-FFF2-40B4-BE49-F238E27FC236}">
                  <a16:creationId xmlns:a16="http://schemas.microsoft.com/office/drawing/2014/main" id="{3A2168C6-1E8A-74B5-3A57-EB927CA14C67}"/>
                </a:ext>
              </a:extLst>
            </p:cNvPr>
            <p:cNvGrpSpPr/>
            <p:nvPr/>
          </p:nvGrpSpPr>
          <p:grpSpPr>
            <a:xfrm>
              <a:off x="3485786" y="2566413"/>
              <a:ext cx="6381219" cy="466795"/>
              <a:chOff x="5414133" y="953352"/>
              <a:chExt cx="4952214" cy="237524"/>
            </a:xfrm>
          </p:grpSpPr>
          <p:sp>
            <p:nvSpPr>
              <p:cNvPr id="20" name="Flèche : droite 19">
                <a:extLst>
                  <a:ext uri="{FF2B5EF4-FFF2-40B4-BE49-F238E27FC236}">
                    <a16:creationId xmlns:a16="http://schemas.microsoft.com/office/drawing/2014/main" id="{25340BD6-1F60-E4AE-01DA-94A36F17F937}"/>
                  </a:ext>
                </a:extLst>
              </p:cNvPr>
              <p:cNvSpPr/>
              <p:nvPr/>
            </p:nvSpPr>
            <p:spPr>
              <a:xfrm>
                <a:off x="5414133" y="957196"/>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0D313296-28DE-C21B-FB46-9C0D2348B76C}"/>
                  </a:ext>
                </a:extLst>
              </p:cNvPr>
              <p:cNvSpPr txBox="1"/>
              <p:nvPr/>
            </p:nvSpPr>
            <p:spPr>
              <a:xfrm>
                <a:off x="5922133" y="953352"/>
                <a:ext cx="4444214" cy="234914"/>
              </a:xfrm>
              <a:prstGeom prst="rect">
                <a:avLst/>
              </a:prstGeom>
              <a:noFill/>
            </p:spPr>
            <p:txBody>
              <a:bodyPr wrap="none" rtlCol="0">
                <a:spAutoFit/>
              </a:bodyPr>
              <a:lstStyle/>
              <a:p>
                <a:pPr algn="l"/>
                <a:r>
                  <a:rPr lang="fr-FR" sz="2400" dirty="0"/>
                  <a:t>Outils de communication </a:t>
                </a:r>
                <a:r>
                  <a:rPr lang="fr-FR" dirty="0"/>
                  <a:t>(téléphone ordinateur,…)</a:t>
                </a:r>
              </a:p>
            </p:txBody>
          </p:sp>
        </p:grpSp>
        <p:grpSp>
          <p:nvGrpSpPr>
            <p:cNvPr id="15" name="Groupe 14">
              <a:extLst>
                <a:ext uri="{FF2B5EF4-FFF2-40B4-BE49-F238E27FC236}">
                  <a16:creationId xmlns:a16="http://schemas.microsoft.com/office/drawing/2014/main" id="{AFC9058F-0147-40DB-D61A-2BEB3C1EA9A0}"/>
                </a:ext>
              </a:extLst>
            </p:cNvPr>
            <p:cNvGrpSpPr/>
            <p:nvPr/>
          </p:nvGrpSpPr>
          <p:grpSpPr>
            <a:xfrm>
              <a:off x="3489805" y="4153087"/>
              <a:ext cx="2168913" cy="483079"/>
              <a:chOff x="5417252" y="965771"/>
              <a:chExt cx="1683208" cy="245810"/>
            </a:xfrm>
          </p:grpSpPr>
          <p:sp>
            <p:nvSpPr>
              <p:cNvPr id="16" name="Flèche : droite 15">
                <a:extLst>
                  <a:ext uri="{FF2B5EF4-FFF2-40B4-BE49-F238E27FC236}">
                    <a16:creationId xmlns:a16="http://schemas.microsoft.com/office/drawing/2014/main" id="{508100AF-B7C7-354A-48CF-102C4EED78DC}"/>
                  </a:ext>
                </a:extLst>
              </p:cNvPr>
              <p:cNvSpPr/>
              <p:nvPr/>
            </p:nvSpPr>
            <p:spPr>
              <a:xfrm>
                <a:off x="5417252" y="977901"/>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DD5A260C-2063-CA26-7336-78E793FCA5CE}"/>
                  </a:ext>
                </a:extLst>
              </p:cNvPr>
              <p:cNvSpPr txBox="1"/>
              <p:nvPr/>
            </p:nvSpPr>
            <p:spPr>
              <a:xfrm>
                <a:off x="5925252" y="965771"/>
                <a:ext cx="1175208" cy="234914"/>
              </a:xfrm>
              <a:prstGeom prst="rect">
                <a:avLst/>
              </a:prstGeom>
              <a:noFill/>
            </p:spPr>
            <p:txBody>
              <a:bodyPr wrap="none" rtlCol="0">
                <a:spAutoFit/>
              </a:bodyPr>
              <a:lstStyle/>
              <a:p>
                <a:pPr algn="l"/>
                <a:r>
                  <a:rPr lang="fr-FR" sz="2400" dirty="0"/>
                  <a:t>Nourriture</a:t>
                </a:r>
              </a:p>
            </p:txBody>
          </p:sp>
        </p:grpSp>
        <p:sp>
          <p:nvSpPr>
            <p:cNvPr id="25" name="ZoneTexte 24">
              <a:extLst>
                <a:ext uri="{FF2B5EF4-FFF2-40B4-BE49-F238E27FC236}">
                  <a16:creationId xmlns:a16="http://schemas.microsoft.com/office/drawing/2014/main" id="{DDE0C964-D2BE-93FA-B697-61B793CE1BFF}"/>
                </a:ext>
              </a:extLst>
            </p:cNvPr>
            <p:cNvSpPr txBox="1"/>
            <p:nvPr/>
          </p:nvSpPr>
          <p:spPr>
            <a:xfrm>
              <a:off x="4140374" y="5433844"/>
              <a:ext cx="1432765" cy="461665"/>
            </a:xfrm>
            <a:prstGeom prst="rect">
              <a:avLst/>
            </a:prstGeom>
            <a:noFill/>
          </p:spPr>
          <p:txBody>
            <a:bodyPr wrap="none" rtlCol="0">
              <a:spAutoFit/>
            </a:bodyPr>
            <a:lstStyle/>
            <a:p>
              <a:r>
                <a:rPr lang="fr-FR" sz="2400" dirty="0"/>
                <a:t>Logement</a:t>
              </a:r>
            </a:p>
          </p:txBody>
        </p:sp>
        <p:sp>
          <p:nvSpPr>
            <p:cNvPr id="26" name="Flèche : droite 25">
              <a:extLst>
                <a:ext uri="{FF2B5EF4-FFF2-40B4-BE49-F238E27FC236}">
                  <a16:creationId xmlns:a16="http://schemas.microsoft.com/office/drawing/2014/main" id="{16A5017F-891E-44BA-B885-B5414056683E}"/>
                </a:ext>
              </a:extLst>
            </p:cNvPr>
            <p:cNvSpPr/>
            <p:nvPr/>
          </p:nvSpPr>
          <p:spPr>
            <a:xfrm>
              <a:off x="3461080" y="5433844"/>
              <a:ext cx="641496" cy="45924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22B8014C-DA8B-E887-6C6E-FE157B9FF6B5}"/>
                </a:ext>
              </a:extLst>
            </p:cNvPr>
            <p:cNvSpPr txBox="1"/>
            <p:nvPr/>
          </p:nvSpPr>
          <p:spPr>
            <a:xfrm>
              <a:off x="309880" y="897075"/>
              <a:ext cx="11572240" cy="1477328"/>
            </a:xfrm>
            <a:prstGeom prst="rect">
              <a:avLst/>
            </a:prstGeom>
            <a:noFill/>
          </p:spPr>
          <p:txBody>
            <a:bodyPr wrap="square" rtlCol="0">
              <a:spAutoFit/>
            </a:bodyPr>
            <a:lstStyle/>
            <a:p>
              <a:pPr algn="l"/>
              <a:r>
                <a:rPr lang="fr-FR" dirty="0"/>
                <a:t>Une voiture mise à la disposition d’un salarié par une entreprise est considérée comme un avantage en nature lorsque le salarié peut </a:t>
              </a:r>
              <a:r>
                <a:rPr lang="fr-FR" b="1" dirty="0"/>
                <a:t>l’utiliser à des fins personnelles</a:t>
              </a:r>
              <a:r>
                <a:rPr lang="fr-FR" dirty="0"/>
                <a:t>. On parle alors de </a:t>
              </a:r>
              <a:r>
                <a:rPr lang="fr-FR" b="1" dirty="0"/>
                <a:t>voiture de fonction</a:t>
              </a:r>
              <a:r>
                <a:rPr lang="fr-FR" dirty="0"/>
                <a:t>.</a:t>
              </a:r>
            </a:p>
            <a:p>
              <a:pPr algn="l"/>
              <a:endParaRPr lang="fr-FR" dirty="0"/>
            </a:p>
            <a:p>
              <a:pPr algn="l"/>
              <a:r>
                <a:rPr lang="fr-FR" dirty="0"/>
                <a:t>La voiture de service, qui ne peut être </a:t>
              </a:r>
              <a:r>
                <a:rPr lang="fr-FR" b="1" dirty="0"/>
                <a:t>utilisée que pour les déplacements en lien avec l’activité professionnelle </a:t>
              </a:r>
              <a:r>
                <a:rPr lang="fr-FR" dirty="0"/>
                <a:t>et donc durant les heures de travail, </a:t>
              </a:r>
              <a:r>
                <a:rPr lang="fr-FR" b="1" dirty="0"/>
                <a:t>n’est pas considérée comme un avantage en nature</a:t>
              </a:r>
              <a:r>
                <a:rPr lang="fr-FR" dirty="0"/>
                <a:t>.</a:t>
              </a:r>
            </a:p>
          </p:txBody>
        </p:sp>
        <p:sp>
          <p:nvSpPr>
            <p:cNvPr id="30" name="ZoneTexte 29">
              <a:extLst>
                <a:ext uri="{FF2B5EF4-FFF2-40B4-BE49-F238E27FC236}">
                  <a16:creationId xmlns:a16="http://schemas.microsoft.com/office/drawing/2014/main" id="{51B41138-7193-CA72-DD3D-292903EC6346}"/>
                </a:ext>
              </a:extLst>
            </p:cNvPr>
            <p:cNvSpPr txBox="1"/>
            <p:nvPr/>
          </p:nvSpPr>
          <p:spPr>
            <a:xfrm>
              <a:off x="309880" y="3028079"/>
              <a:ext cx="11303000" cy="923330"/>
            </a:xfrm>
            <a:prstGeom prst="rect">
              <a:avLst/>
            </a:prstGeom>
            <a:noFill/>
          </p:spPr>
          <p:txBody>
            <a:bodyPr wrap="square" rtlCol="0">
              <a:spAutoFit/>
            </a:bodyPr>
            <a:lstStyle/>
            <a:p>
              <a:pPr algn="just"/>
              <a:r>
                <a:rPr lang="fr-FR" dirty="0"/>
                <a:t>Les outils de communication, tels que les ordinateurs, les logiciels ou encore les téléphones mis à la disposition des salariés par l’employeur, sont des avantages en nature lorsque les salariés peuvent les </a:t>
              </a:r>
              <a:r>
                <a:rPr lang="fr-FR" b="1" dirty="0"/>
                <a:t>utiliser en dehors de leur activité professionnelle, à des fins personnelles</a:t>
              </a:r>
              <a:r>
                <a:rPr lang="fr-FR" dirty="0"/>
                <a:t>.</a:t>
              </a:r>
            </a:p>
          </p:txBody>
        </p:sp>
        <p:sp>
          <p:nvSpPr>
            <p:cNvPr id="31" name="ZoneTexte 30">
              <a:extLst>
                <a:ext uri="{FF2B5EF4-FFF2-40B4-BE49-F238E27FC236}">
                  <a16:creationId xmlns:a16="http://schemas.microsoft.com/office/drawing/2014/main" id="{647873A6-2924-CDF0-2401-AAF48344B034}"/>
                </a:ext>
              </a:extLst>
            </p:cNvPr>
            <p:cNvSpPr txBox="1"/>
            <p:nvPr/>
          </p:nvSpPr>
          <p:spPr>
            <a:xfrm>
              <a:off x="309880" y="4605085"/>
              <a:ext cx="11363960" cy="646331"/>
            </a:xfrm>
            <a:prstGeom prst="rect">
              <a:avLst/>
            </a:prstGeom>
            <a:noFill/>
          </p:spPr>
          <p:txBody>
            <a:bodyPr wrap="square" rtlCol="0">
              <a:spAutoFit/>
            </a:bodyPr>
            <a:lstStyle/>
            <a:p>
              <a:pPr algn="l"/>
              <a:r>
                <a:rPr lang="fr-FR" dirty="0"/>
                <a:t>Lorsque </a:t>
              </a:r>
              <a:r>
                <a:rPr lang="fr-FR" b="1" dirty="0"/>
                <a:t>l’employeur paye les repas à ses salariés</a:t>
              </a:r>
              <a:r>
                <a:rPr lang="fr-FR" dirty="0"/>
                <a:t>, </a:t>
              </a:r>
              <a:r>
                <a:rPr lang="fr-FR" b="1" dirty="0"/>
                <a:t>sans</a:t>
              </a:r>
              <a:r>
                <a:rPr lang="fr-FR" dirty="0"/>
                <a:t> </a:t>
              </a:r>
              <a:r>
                <a:rPr lang="fr-FR" b="1" dirty="0"/>
                <a:t>que ces derniers ne doivent avancer les frais </a:t>
              </a:r>
              <a:r>
                <a:rPr lang="fr-FR" dirty="0"/>
                <a:t>ou encore lorsque les </a:t>
              </a:r>
              <a:r>
                <a:rPr lang="fr-FR" b="1" dirty="0"/>
                <a:t>salariés</a:t>
              </a:r>
              <a:r>
                <a:rPr lang="fr-FR" dirty="0"/>
                <a:t> </a:t>
              </a:r>
              <a:r>
                <a:rPr lang="fr-FR" b="1" dirty="0"/>
                <a:t>payent une somme très inférieure à la valeur du repas</a:t>
              </a:r>
              <a:r>
                <a:rPr lang="fr-FR" dirty="0"/>
                <a:t>, il s’agit d’un avantage en nature.</a:t>
              </a:r>
            </a:p>
          </p:txBody>
        </p:sp>
      </p:grpSp>
      <p:sp>
        <p:nvSpPr>
          <p:cNvPr id="33" name="ZoneTexte 32">
            <a:extLst>
              <a:ext uri="{FF2B5EF4-FFF2-40B4-BE49-F238E27FC236}">
                <a16:creationId xmlns:a16="http://schemas.microsoft.com/office/drawing/2014/main" id="{FA54C9A3-C245-2640-A981-3909BF57B8C3}"/>
              </a:ext>
            </a:extLst>
          </p:cNvPr>
          <p:cNvSpPr txBox="1"/>
          <p:nvPr/>
        </p:nvSpPr>
        <p:spPr>
          <a:xfrm>
            <a:off x="338296" y="5720196"/>
            <a:ext cx="11543824" cy="646331"/>
          </a:xfrm>
          <a:prstGeom prst="rect">
            <a:avLst/>
          </a:prstGeom>
          <a:noFill/>
        </p:spPr>
        <p:txBody>
          <a:bodyPr wrap="square" rtlCol="0">
            <a:spAutoFit/>
          </a:bodyPr>
          <a:lstStyle/>
          <a:p>
            <a:pPr algn="l"/>
            <a:r>
              <a:rPr lang="fr-FR" dirty="0"/>
              <a:t>L’avantage en nature logement correspond à la situation où l’employeur met à la disposition du salarié un logement de façon gratuite.</a:t>
            </a:r>
          </a:p>
        </p:txBody>
      </p:sp>
    </p:spTree>
    <p:extLst>
      <p:ext uri="{BB962C8B-B14F-4D97-AF65-F5344CB8AC3E}">
        <p14:creationId xmlns:p14="http://schemas.microsoft.com/office/powerpoint/2010/main" val="299050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B098-8F66-2FC2-F250-D42F5FEC2EB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4DF48D5-1AF7-65F1-027A-7DB7CA9B3354}"/>
              </a:ext>
            </a:extLst>
          </p:cNvPr>
          <p:cNvSpPr>
            <a:spLocks noGrp="1"/>
          </p:cNvSpPr>
          <p:nvPr>
            <p:ph type="title"/>
          </p:nvPr>
        </p:nvSpPr>
        <p:spPr>
          <a:xfrm>
            <a:off x="7459980" y="2539848"/>
            <a:ext cx="4732020" cy="1947834"/>
          </a:xfrm>
        </p:spPr>
        <p:txBody>
          <a:bodyPr>
            <a:normAutofit/>
          </a:bodyPr>
          <a:lstStyle/>
          <a:p>
            <a:pPr algn="ctr"/>
            <a:r>
              <a:rPr lang="fr-FR" altLang="fr-FR" dirty="0"/>
              <a:t>5. Avantages conventionnels</a:t>
            </a:r>
            <a:endParaRPr lang="fr-FR" dirty="0"/>
          </a:p>
        </p:txBody>
      </p:sp>
    </p:spTree>
    <p:extLst>
      <p:ext uri="{BB962C8B-B14F-4D97-AF65-F5344CB8AC3E}">
        <p14:creationId xmlns:p14="http://schemas.microsoft.com/office/powerpoint/2010/main" val="283531843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3055-E79A-49B7-F6A7-73D747E87615}"/>
            </a:ext>
          </a:extLst>
        </p:cNvPr>
        <p:cNvGrpSpPr/>
        <p:nvPr/>
      </p:nvGrpSpPr>
      <p:grpSpPr>
        <a:xfrm>
          <a:off x="0" y="0"/>
          <a:ext cx="0" cy="0"/>
          <a:chOff x="0" y="0"/>
          <a:chExt cx="0" cy="0"/>
        </a:xfrm>
      </p:grpSpPr>
      <p:grpSp>
        <p:nvGrpSpPr>
          <p:cNvPr id="16" name="Groupe 15">
            <a:extLst>
              <a:ext uri="{FF2B5EF4-FFF2-40B4-BE49-F238E27FC236}">
                <a16:creationId xmlns:a16="http://schemas.microsoft.com/office/drawing/2014/main" id="{68F3A41A-228B-0403-2179-1A6F8E69FAA9}"/>
              </a:ext>
            </a:extLst>
          </p:cNvPr>
          <p:cNvGrpSpPr/>
          <p:nvPr/>
        </p:nvGrpSpPr>
        <p:grpSpPr>
          <a:xfrm>
            <a:off x="2971150" y="720498"/>
            <a:ext cx="8845292" cy="464163"/>
            <a:chOff x="5394960" y="582675"/>
            <a:chExt cx="6864481" cy="236185"/>
          </a:xfrm>
        </p:grpSpPr>
        <p:sp>
          <p:nvSpPr>
            <p:cNvPr id="39" name="Flèche : droite 38">
              <a:extLst>
                <a:ext uri="{FF2B5EF4-FFF2-40B4-BE49-F238E27FC236}">
                  <a16:creationId xmlns:a16="http://schemas.microsoft.com/office/drawing/2014/main" id="{0EF1403D-30AF-E9D0-3BF3-C34679053645}"/>
                </a:ext>
              </a:extLst>
            </p:cNvPr>
            <p:cNvSpPr/>
            <p:nvPr/>
          </p:nvSpPr>
          <p:spPr>
            <a:xfrm>
              <a:off x="5394960" y="58518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712DD89E-D445-CBFE-1A75-B6C94F2D9553}"/>
                </a:ext>
              </a:extLst>
            </p:cNvPr>
            <p:cNvSpPr txBox="1"/>
            <p:nvPr/>
          </p:nvSpPr>
          <p:spPr>
            <a:xfrm>
              <a:off x="5902960" y="582675"/>
              <a:ext cx="6356481" cy="234914"/>
            </a:xfrm>
            <a:prstGeom prst="rect">
              <a:avLst/>
            </a:prstGeom>
            <a:noFill/>
          </p:spPr>
          <p:txBody>
            <a:bodyPr wrap="none" rtlCol="0">
              <a:spAutoFit/>
            </a:bodyPr>
            <a:lstStyle/>
            <a:p>
              <a:r>
                <a:rPr lang="fr-FR" sz="2400" u="sng" dirty="0"/>
                <a:t>Prise en charge des frais de restauration des enfants des salariés</a:t>
              </a:r>
            </a:p>
          </p:txBody>
        </p:sp>
      </p:grpSp>
      <p:sp>
        <p:nvSpPr>
          <p:cNvPr id="58" name="ZoneTexte 57">
            <a:extLst>
              <a:ext uri="{FF2B5EF4-FFF2-40B4-BE49-F238E27FC236}">
                <a16:creationId xmlns:a16="http://schemas.microsoft.com/office/drawing/2014/main" id="{52346D2A-CC16-81C0-CD12-84E2DAB5DCE8}"/>
              </a:ext>
            </a:extLst>
          </p:cNvPr>
          <p:cNvSpPr txBox="1"/>
          <p:nvPr/>
        </p:nvSpPr>
        <p:spPr>
          <a:xfrm>
            <a:off x="252078" y="5513740"/>
            <a:ext cx="11564364" cy="646331"/>
          </a:xfrm>
          <a:prstGeom prst="rect">
            <a:avLst/>
          </a:prstGeom>
          <a:noFill/>
        </p:spPr>
        <p:txBody>
          <a:bodyPr wrap="square" rtlCol="0">
            <a:spAutoFit/>
          </a:bodyPr>
          <a:lstStyle/>
          <a:p>
            <a:pPr algn="ctr"/>
            <a:r>
              <a:rPr lang="fr-FR" b="1" dirty="0">
                <a:solidFill>
                  <a:srgbClr val="FF0000"/>
                </a:solidFill>
              </a:rPr>
              <a:t>Seuil de tolérance de la Direction de la Sécurité Sociale en matière d’évaluation des avantages en nature = max 30 % </a:t>
            </a:r>
          </a:p>
          <a:p>
            <a:pPr algn="ctr"/>
            <a:r>
              <a:rPr lang="fr-FR" b="1" dirty="0">
                <a:solidFill>
                  <a:srgbClr val="FF0000"/>
                </a:solidFill>
              </a:rPr>
              <a:t>Si &gt; 30 % = avantage en nature soumis à cotisation sociales et fiscales dès le 1</a:t>
            </a:r>
            <a:r>
              <a:rPr lang="fr-FR" b="1" baseline="30000" dirty="0">
                <a:solidFill>
                  <a:srgbClr val="FF0000"/>
                </a:solidFill>
              </a:rPr>
              <a:t>er</a:t>
            </a:r>
            <a:r>
              <a:rPr lang="fr-FR" b="1" dirty="0">
                <a:solidFill>
                  <a:srgbClr val="FF0000"/>
                </a:solidFill>
              </a:rPr>
              <a:t> euro.</a:t>
            </a:r>
          </a:p>
        </p:txBody>
      </p:sp>
      <p:grpSp>
        <p:nvGrpSpPr>
          <p:cNvPr id="62" name="Groupe 61">
            <a:extLst>
              <a:ext uri="{FF2B5EF4-FFF2-40B4-BE49-F238E27FC236}">
                <a16:creationId xmlns:a16="http://schemas.microsoft.com/office/drawing/2014/main" id="{DDDA591E-0CDE-A393-F1C2-00F475622B0A}"/>
              </a:ext>
            </a:extLst>
          </p:cNvPr>
          <p:cNvGrpSpPr/>
          <p:nvPr/>
        </p:nvGrpSpPr>
        <p:grpSpPr>
          <a:xfrm>
            <a:off x="491021" y="1408033"/>
            <a:ext cx="11400843" cy="1837863"/>
            <a:chOff x="491021" y="1598691"/>
            <a:chExt cx="11400843" cy="1727162"/>
          </a:xfrm>
        </p:grpSpPr>
        <p:sp>
          <p:nvSpPr>
            <p:cNvPr id="41" name="ZoneTexte 40">
              <a:extLst>
                <a:ext uri="{FF2B5EF4-FFF2-40B4-BE49-F238E27FC236}">
                  <a16:creationId xmlns:a16="http://schemas.microsoft.com/office/drawing/2014/main" id="{D1EF657B-873F-23BE-7428-12D0B06D7691}"/>
                </a:ext>
              </a:extLst>
            </p:cNvPr>
            <p:cNvSpPr txBox="1"/>
            <p:nvPr/>
          </p:nvSpPr>
          <p:spPr>
            <a:xfrm>
              <a:off x="3521097" y="1598691"/>
              <a:ext cx="7242367" cy="369332"/>
            </a:xfrm>
            <a:prstGeom prst="rect">
              <a:avLst/>
            </a:prstGeom>
            <a:noFill/>
          </p:spPr>
          <p:txBody>
            <a:bodyPr wrap="none" rtlCol="0">
              <a:spAutoFit/>
            </a:bodyPr>
            <a:lstStyle/>
            <a:p>
              <a:pPr marL="285750" indent="-285750" algn="l">
                <a:buClr>
                  <a:srgbClr val="CA3BCD"/>
                </a:buClr>
                <a:buFont typeface="Wingdings" panose="05000000000000000000" pitchFamily="2" charset="2"/>
                <a:buChar char="v"/>
              </a:pPr>
              <a:r>
                <a:rPr lang="fr-FR" dirty="0"/>
                <a:t>Les salariés qui exercent dans l’établissement où est scolarisé son enfant</a:t>
              </a:r>
            </a:p>
          </p:txBody>
        </p:sp>
        <p:sp>
          <p:nvSpPr>
            <p:cNvPr id="57" name="ZoneTexte 56">
              <a:extLst>
                <a:ext uri="{FF2B5EF4-FFF2-40B4-BE49-F238E27FC236}">
                  <a16:creationId xmlns:a16="http://schemas.microsoft.com/office/drawing/2014/main" id="{DB38F10D-82CB-9EB4-FFCE-9E2764255CF6}"/>
                </a:ext>
              </a:extLst>
            </p:cNvPr>
            <p:cNvSpPr txBox="1"/>
            <p:nvPr/>
          </p:nvSpPr>
          <p:spPr>
            <a:xfrm>
              <a:off x="3521097" y="2005107"/>
              <a:ext cx="5340693" cy="369332"/>
            </a:xfrm>
            <a:prstGeom prst="rect">
              <a:avLst/>
            </a:prstGeom>
            <a:noFill/>
          </p:spPr>
          <p:txBody>
            <a:bodyPr wrap="none" rtlCol="0">
              <a:spAutoFit/>
            </a:bodyPr>
            <a:lstStyle/>
            <a:p>
              <a:pPr marL="285750" indent="-285750" algn="l">
                <a:buClr>
                  <a:srgbClr val="CA3BCD"/>
                </a:buClr>
                <a:buFont typeface="Wingdings" panose="05000000000000000000" pitchFamily="2" charset="2"/>
                <a:buChar char="v"/>
              </a:pPr>
              <a:r>
                <a:rPr lang="fr-FR" dirty="0"/>
                <a:t>30 % du prix facturé aux familles par l’établissement</a:t>
              </a:r>
            </a:p>
          </p:txBody>
        </p:sp>
        <p:sp>
          <p:nvSpPr>
            <p:cNvPr id="59" name="ZoneTexte 58">
              <a:extLst>
                <a:ext uri="{FF2B5EF4-FFF2-40B4-BE49-F238E27FC236}">
                  <a16:creationId xmlns:a16="http://schemas.microsoft.com/office/drawing/2014/main" id="{7AB074A8-3C97-D427-00FD-5A3DCA55B7CE}"/>
                </a:ext>
              </a:extLst>
            </p:cNvPr>
            <p:cNvSpPr txBox="1"/>
            <p:nvPr/>
          </p:nvSpPr>
          <p:spPr>
            <a:xfrm>
              <a:off x="491021" y="2458138"/>
              <a:ext cx="11400843" cy="867715"/>
            </a:xfrm>
            <a:prstGeom prst="rect">
              <a:avLst/>
            </a:prstGeom>
            <a:noFill/>
          </p:spPr>
          <p:txBody>
            <a:bodyPr wrap="square" rtlCol="0">
              <a:spAutoFit/>
            </a:bodyPr>
            <a:lstStyle/>
            <a:p>
              <a:pPr algn="l"/>
              <a:r>
                <a:rPr lang="fr-FR" i="1" dirty="0"/>
                <a:t>Subordonnée aux possibilités économiques de l’établissement =  Accord collectif ou engagement unilatéral de l’employeur valable pour l’année scolaire et renouvelable par tacite reconduction = Délibération préalable du Conseil d’Administration</a:t>
              </a:r>
            </a:p>
            <a:p>
              <a:pPr algn="ctr"/>
              <a:r>
                <a:rPr lang="fr-FR" i="1" dirty="0">
                  <a:solidFill>
                    <a:srgbClr val="0070C0"/>
                  </a:solidFill>
                  <a:hlinkClick r:id="rId2" action="ppaction://hlinkfile"/>
                </a:rPr>
                <a:t>Lien fiche ISIDOOR Négocier un accord collectif</a:t>
              </a:r>
              <a:endParaRPr lang="fr-FR" i="1" dirty="0">
                <a:solidFill>
                  <a:srgbClr val="0070C0"/>
                </a:solidFill>
              </a:endParaRPr>
            </a:p>
          </p:txBody>
        </p:sp>
      </p:grpSp>
      <p:grpSp>
        <p:nvGrpSpPr>
          <p:cNvPr id="2" name="Groupe 1">
            <a:extLst>
              <a:ext uri="{FF2B5EF4-FFF2-40B4-BE49-F238E27FC236}">
                <a16:creationId xmlns:a16="http://schemas.microsoft.com/office/drawing/2014/main" id="{30DF9DF0-657C-CC5A-9658-87AA66D457FC}"/>
              </a:ext>
            </a:extLst>
          </p:cNvPr>
          <p:cNvGrpSpPr/>
          <p:nvPr/>
        </p:nvGrpSpPr>
        <p:grpSpPr>
          <a:xfrm>
            <a:off x="2971150" y="3351884"/>
            <a:ext cx="9128703" cy="2050819"/>
            <a:chOff x="2971150" y="3130632"/>
            <a:chExt cx="9128703" cy="2050819"/>
          </a:xfrm>
        </p:grpSpPr>
        <p:grpSp>
          <p:nvGrpSpPr>
            <p:cNvPr id="17" name="Groupe 16">
              <a:extLst>
                <a:ext uri="{FF2B5EF4-FFF2-40B4-BE49-F238E27FC236}">
                  <a16:creationId xmlns:a16="http://schemas.microsoft.com/office/drawing/2014/main" id="{9ACD098A-0A1A-C234-1345-08B3C0AC5D2A}"/>
                </a:ext>
              </a:extLst>
            </p:cNvPr>
            <p:cNvGrpSpPr/>
            <p:nvPr/>
          </p:nvGrpSpPr>
          <p:grpSpPr>
            <a:xfrm>
              <a:off x="2971150" y="3130632"/>
              <a:ext cx="3965815" cy="466795"/>
              <a:chOff x="5414133" y="953352"/>
              <a:chExt cx="3077715" cy="237524"/>
            </a:xfrm>
          </p:grpSpPr>
          <p:sp>
            <p:nvSpPr>
              <p:cNvPr id="26" name="Flèche : droite 25">
                <a:extLst>
                  <a:ext uri="{FF2B5EF4-FFF2-40B4-BE49-F238E27FC236}">
                    <a16:creationId xmlns:a16="http://schemas.microsoft.com/office/drawing/2014/main" id="{49D52770-BFD0-02D0-67F6-582857857BB4}"/>
                  </a:ext>
                </a:extLst>
              </p:cNvPr>
              <p:cNvSpPr/>
              <p:nvPr/>
            </p:nvSpPr>
            <p:spPr>
              <a:xfrm>
                <a:off x="5414133" y="957196"/>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D73445FB-AD84-E678-2525-602E28E21828}"/>
                  </a:ext>
                </a:extLst>
              </p:cNvPr>
              <p:cNvSpPr txBox="1"/>
              <p:nvPr/>
            </p:nvSpPr>
            <p:spPr>
              <a:xfrm>
                <a:off x="5922133" y="953352"/>
                <a:ext cx="2569715" cy="234914"/>
              </a:xfrm>
              <a:prstGeom prst="rect">
                <a:avLst/>
              </a:prstGeom>
              <a:noFill/>
            </p:spPr>
            <p:txBody>
              <a:bodyPr wrap="none" rtlCol="0">
                <a:spAutoFit/>
              </a:bodyPr>
              <a:lstStyle/>
              <a:p>
                <a:pPr algn="l"/>
                <a:r>
                  <a:rPr lang="fr-FR" sz="2400" u="sng" dirty="0"/>
                  <a:t>Contribution des familles</a:t>
                </a:r>
                <a:endParaRPr lang="fr-FR" u="sng" dirty="0"/>
              </a:p>
            </p:txBody>
          </p:sp>
        </p:grpSp>
        <p:grpSp>
          <p:nvGrpSpPr>
            <p:cNvPr id="63" name="Groupe 62">
              <a:extLst>
                <a:ext uri="{FF2B5EF4-FFF2-40B4-BE49-F238E27FC236}">
                  <a16:creationId xmlns:a16="http://schemas.microsoft.com/office/drawing/2014/main" id="{1EACBB80-014A-7386-FF9E-9911B35D0A89}"/>
                </a:ext>
              </a:extLst>
            </p:cNvPr>
            <p:cNvGrpSpPr/>
            <p:nvPr/>
          </p:nvGrpSpPr>
          <p:grpSpPr>
            <a:xfrm>
              <a:off x="3521097" y="3816673"/>
              <a:ext cx="8578756" cy="1018813"/>
              <a:chOff x="3521095" y="4212799"/>
              <a:chExt cx="8578756" cy="1018813"/>
            </a:xfrm>
          </p:grpSpPr>
          <p:sp>
            <p:nvSpPr>
              <p:cNvPr id="60" name="ZoneTexte 59">
                <a:extLst>
                  <a:ext uri="{FF2B5EF4-FFF2-40B4-BE49-F238E27FC236}">
                    <a16:creationId xmlns:a16="http://schemas.microsoft.com/office/drawing/2014/main" id="{F0171EB7-A733-D1C3-9727-0B9BEDAF2E5A}"/>
                  </a:ext>
                </a:extLst>
              </p:cNvPr>
              <p:cNvSpPr txBox="1"/>
              <p:nvPr/>
            </p:nvSpPr>
            <p:spPr>
              <a:xfrm>
                <a:off x="3521096" y="4212799"/>
                <a:ext cx="8578755" cy="646331"/>
              </a:xfrm>
              <a:prstGeom prst="rect">
                <a:avLst/>
              </a:prstGeom>
              <a:noFill/>
            </p:spPr>
            <p:txBody>
              <a:bodyPr wrap="square" rtlCol="0">
                <a:spAutoFit/>
              </a:bodyPr>
              <a:lstStyle/>
              <a:p>
                <a:pPr marL="285750" indent="-285750" algn="l">
                  <a:buClr>
                    <a:srgbClr val="16BBEE"/>
                  </a:buClr>
                  <a:buFont typeface="Wingdings" panose="05000000000000000000" pitchFamily="2" charset="2"/>
                  <a:buChar char="v"/>
                </a:pPr>
                <a:r>
                  <a:rPr lang="fr-FR" dirty="0"/>
                  <a:t>Réduction tarifaire sur la contribution des familles ou frais de scolarité dans l’établissement où il exerce = 30 % du prix facturé aux familles par l’établissement</a:t>
                </a:r>
              </a:p>
            </p:txBody>
          </p:sp>
          <p:sp>
            <p:nvSpPr>
              <p:cNvPr id="61" name="ZoneTexte 60">
                <a:extLst>
                  <a:ext uri="{FF2B5EF4-FFF2-40B4-BE49-F238E27FC236}">
                    <a16:creationId xmlns:a16="http://schemas.microsoft.com/office/drawing/2014/main" id="{C5F33309-41AA-0D1A-1069-0FA1A35E5CEB}"/>
                  </a:ext>
                </a:extLst>
              </p:cNvPr>
              <p:cNvSpPr txBox="1"/>
              <p:nvPr/>
            </p:nvSpPr>
            <p:spPr>
              <a:xfrm>
                <a:off x="3521095" y="4862280"/>
                <a:ext cx="8578755" cy="369332"/>
              </a:xfrm>
              <a:prstGeom prst="rect">
                <a:avLst/>
              </a:prstGeom>
              <a:noFill/>
            </p:spPr>
            <p:txBody>
              <a:bodyPr wrap="square" rtlCol="0">
                <a:spAutoFit/>
              </a:bodyPr>
              <a:lstStyle/>
              <a:p>
                <a:pPr marL="285750" indent="-285750" algn="l">
                  <a:buClr>
                    <a:srgbClr val="16BBEE"/>
                  </a:buClr>
                  <a:buFont typeface="Wingdings" panose="05000000000000000000" pitchFamily="2" charset="2"/>
                  <a:buChar char="v"/>
                </a:pPr>
                <a:r>
                  <a:rPr lang="fr-FR" b="1" dirty="0"/>
                  <a:t>OBLIGATOIRE</a:t>
                </a:r>
                <a:r>
                  <a:rPr lang="fr-FR" dirty="0"/>
                  <a:t>, pas subordonnée aux possibilités économiques de l’établissement</a:t>
                </a:r>
              </a:p>
            </p:txBody>
          </p:sp>
        </p:grpSp>
        <p:sp>
          <p:nvSpPr>
            <p:cNvPr id="64" name="ZoneTexte 63">
              <a:extLst>
                <a:ext uri="{FF2B5EF4-FFF2-40B4-BE49-F238E27FC236}">
                  <a16:creationId xmlns:a16="http://schemas.microsoft.com/office/drawing/2014/main" id="{C57863F5-220E-EEF8-DD59-9D0FB8F46F7E}"/>
                </a:ext>
              </a:extLst>
            </p:cNvPr>
            <p:cNvSpPr txBox="1"/>
            <p:nvPr/>
          </p:nvSpPr>
          <p:spPr>
            <a:xfrm>
              <a:off x="3521096" y="4812119"/>
              <a:ext cx="8578755" cy="369332"/>
            </a:xfrm>
            <a:prstGeom prst="rect">
              <a:avLst/>
            </a:prstGeom>
            <a:noFill/>
          </p:spPr>
          <p:txBody>
            <a:bodyPr wrap="square" rtlCol="0">
              <a:spAutoFit/>
            </a:bodyPr>
            <a:lstStyle/>
            <a:p>
              <a:pPr marL="285750" indent="-285750" algn="l">
                <a:buClr>
                  <a:srgbClr val="16BBEE"/>
                </a:buClr>
                <a:buFont typeface="Wingdings" panose="05000000000000000000" pitchFamily="2" charset="2"/>
                <a:buChar char="v"/>
              </a:pPr>
              <a:r>
                <a:rPr lang="fr-FR" dirty="0"/>
                <a:t>Enseignants : recommandation 30 % identique </a:t>
              </a:r>
              <a:r>
                <a:rPr lang="fr-FR" b="1" dirty="0"/>
                <a:t>SAUF DIFFICULTES ECONOMIQUES</a:t>
              </a:r>
            </a:p>
          </p:txBody>
        </p:sp>
      </p:grpSp>
      <p:sp>
        <p:nvSpPr>
          <p:cNvPr id="3" name="ZoneTexte 2">
            <a:extLst>
              <a:ext uri="{FF2B5EF4-FFF2-40B4-BE49-F238E27FC236}">
                <a16:creationId xmlns:a16="http://schemas.microsoft.com/office/drawing/2014/main" id="{D8C63ED8-317A-468D-F446-7A7649E16F10}"/>
              </a:ext>
            </a:extLst>
          </p:cNvPr>
          <p:cNvSpPr txBox="1"/>
          <p:nvPr/>
        </p:nvSpPr>
        <p:spPr>
          <a:xfrm>
            <a:off x="4907280" y="6139890"/>
            <a:ext cx="3805850" cy="369332"/>
          </a:xfrm>
          <a:prstGeom prst="rect">
            <a:avLst/>
          </a:prstGeom>
          <a:noFill/>
        </p:spPr>
        <p:txBody>
          <a:bodyPr wrap="none" rtlCol="0">
            <a:spAutoFit/>
          </a:bodyPr>
          <a:lstStyle/>
          <a:p>
            <a:pPr algn="l"/>
            <a:r>
              <a:rPr lang="fr-FR" b="1" u="sng" dirty="0">
                <a:solidFill>
                  <a:srgbClr val="0070C0"/>
                </a:solidFill>
                <a:effectLst>
                  <a:outerShdw blurRad="38100" dist="38100" dir="2700000" algn="tl">
                    <a:srgbClr val="000000">
                      <a:alpha val="43137"/>
                    </a:srgbClr>
                  </a:outerShdw>
                </a:effectLst>
              </a:rPr>
              <a:t>Lien : </a:t>
            </a:r>
            <a:r>
              <a:rPr lang="fr-FR" b="1" u="sng" dirty="0">
                <a:solidFill>
                  <a:srgbClr val="0070C0"/>
                </a:solidFill>
                <a:effectLst>
                  <a:outerShdw blurRad="38100" dist="38100" dir="2700000" algn="tl">
                    <a:srgbClr val="000000">
                      <a:alpha val="43137"/>
                    </a:srgbClr>
                  </a:outerShdw>
                </a:effectLst>
                <a:hlinkClick r:id="rId3" action="ppaction://hlinkfile"/>
              </a:rPr>
              <a:t>Information Collège Employeur</a:t>
            </a:r>
            <a:endParaRPr lang="fr-FR"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153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8A6D-1A38-6C25-923A-F401AC6E32A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B2073E22-841B-4AD9-DB67-F77D0F83458F}"/>
              </a:ext>
            </a:extLst>
          </p:cNvPr>
          <p:cNvSpPr>
            <a:spLocks noGrp="1"/>
          </p:cNvSpPr>
          <p:nvPr>
            <p:ph type="title"/>
          </p:nvPr>
        </p:nvSpPr>
        <p:spPr>
          <a:xfrm>
            <a:off x="7459980" y="2539848"/>
            <a:ext cx="4732020" cy="1947834"/>
          </a:xfrm>
        </p:spPr>
        <p:txBody>
          <a:bodyPr>
            <a:normAutofit/>
          </a:bodyPr>
          <a:lstStyle/>
          <a:p>
            <a:pPr algn="ctr"/>
            <a:r>
              <a:rPr lang="fr-FR" altLang="fr-FR" dirty="0"/>
              <a:t>6. Focus Frais de repas</a:t>
            </a:r>
            <a:endParaRPr lang="fr-FR" dirty="0"/>
          </a:p>
        </p:txBody>
      </p:sp>
    </p:spTree>
    <p:extLst>
      <p:ext uri="{BB962C8B-B14F-4D97-AF65-F5344CB8AC3E}">
        <p14:creationId xmlns:p14="http://schemas.microsoft.com/office/powerpoint/2010/main" val="296587346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535D-3C51-8006-E9F3-0F03CB65FA48}"/>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38148BE7-70C8-3873-871E-0704058DB606}"/>
              </a:ext>
            </a:extLst>
          </p:cNvPr>
          <p:cNvGrpSpPr/>
          <p:nvPr/>
        </p:nvGrpSpPr>
        <p:grpSpPr>
          <a:xfrm>
            <a:off x="1145640" y="1527375"/>
            <a:ext cx="9096002" cy="2454015"/>
            <a:chOff x="2720440" y="1067374"/>
            <a:chExt cx="9096002" cy="2454015"/>
          </a:xfrm>
        </p:grpSpPr>
        <p:grpSp>
          <p:nvGrpSpPr>
            <p:cNvPr id="16" name="Groupe 15">
              <a:extLst>
                <a:ext uri="{FF2B5EF4-FFF2-40B4-BE49-F238E27FC236}">
                  <a16:creationId xmlns:a16="http://schemas.microsoft.com/office/drawing/2014/main" id="{06D81BC3-D019-39CB-1C36-7E69F7C01554}"/>
                </a:ext>
              </a:extLst>
            </p:cNvPr>
            <p:cNvGrpSpPr/>
            <p:nvPr/>
          </p:nvGrpSpPr>
          <p:grpSpPr>
            <a:xfrm>
              <a:off x="2720440" y="1067374"/>
              <a:ext cx="9096002" cy="464163"/>
              <a:chOff x="5394960" y="582675"/>
              <a:chExt cx="7059034" cy="236185"/>
            </a:xfrm>
          </p:grpSpPr>
          <p:sp>
            <p:nvSpPr>
              <p:cNvPr id="39" name="Flèche : droite 38">
                <a:extLst>
                  <a:ext uri="{FF2B5EF4-FFF2-40B4-BE49-F238E27FC236}">
                    <a16:creationId xmlns:a16="http://schemas.microsoft.com/office/drawing/2014/main" id="{DE1DFF5F-5489-E660-2A6F-56BC398E8AD9}"/>
                  </a:ext>
                </a:extLst>
              </p:cNvPr>
              <p:cNvSpPr/>
              <p:nvPr/>
            </p:nvSpPr>
            <p:spPr>
              <a:xfrm>
                <a:off x="5394960" y="58518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D27FA6A3-CA09-CED3-3F5B-0E64C8692C9D}"/>
                  </a:ext>
                </a:extLst>
              </p:cNvPr>
              <p:cNvSpPr txBox="1"/>
              <p:nvPr/>
            </p:nvSpPr>
            <p:spPr>
              <a:xfrm>
                <a:off x="5902960" y="582675"/>
                <a:ext cx="6551034" cy="234914"/>
              </a:xfrm>
              <a:prstGeom prst="rect">
                <a:avLst/>
              </a:prstGeom>
              <a:noFill/>
            </p:spPr>
            <p:txBody>
              <a:bodyPr wrap="none" rtlCol="0">
                <a:spAutoFit/>
              </a:bodyPr>
              <a:lstStyle/>
              <a:p>
                <a:r>
                  <a:rPr lang="fr-FR" sz="2400" u="sng" dirty="0"/>
                  <a:t>Prise en charge partielle</a:t>
                </a:r>
                <a:r>
                  <a:rPr lang="fr-FR" sz="2400" dirty="0"/>
                  <a:t> = 5,45 € x 51 % = </a:t>
                </a:r>
                <a:r>
                  <a:rPr lang="fr-FR" sz="2400" b="1" dirty="0"/>
                  <a:t>2,78 €</a:t>
                </a:r>
                <a:r>
                  <a:rPr lang="fr-FR" sz="2400" dirty="0"/>
                  <a:t> pour l’année 2025</a:t>
                </a:r>
              </a:p>
            </p:txBody>
          </p:sp>
        </p:grpSp>
        <p:grpSp>
          <p:nvGrpSpPr>
            <p:cNvPr id="3" name="Groupe 2">
              <a:extLst>
                <a:ext uri="{FF2B5EF4-FFF2-40B4-BE49-F238E27FC236}">
                  <a16:creationId xmlns:a16="http://schemas.microsoft.com/office/drawing/2014/main" id="{912AA299-F8A9-90C2-FC04-CA2A3F14275F}"/>
                </a:ext>
              </a:extLst>
            </p:cNvPr>
            <p:cNvGrpSpPr/>
            <p:nvPr/>
          </p:nvGrpSpPr>
          <p:grpSpPr>
            <a:xfrm>
              <a:off x="3270383" y="1744187"/>
              <a:ext cx="7198766" cy="1777202"/>
              <a:chOff x="3521097" y="1408033"/>
              <a:chExt cx="7198766" cy="1777202"/>
            </a:xfrm>
          </p:grpSpPr>
          <p:grpSp>
            <p:nvGrpSpPr>
              <p:cNvPr id="62" name="Groupe 61">
                <a:extLst>
                  <a:ext uri="{FF2B5EF4-FFF2-40B4-BE49-F238E27FC236}">
                    <a16:creationId xmlns:a16="http://schemas.microsoft.com/office/drawing/2014/main" id="{9D8E2DFD-9648-20AF-DCCF-9333330159F4}"/>
                  </a:ext>
                </a:extLst>
              </p:cNvPr>
              <p:cNvGrpSpPr/>
              <p:nvPr/>
            </p:nvGrpSpPr>
            <p:grpSpPr>
              <a:xfrm>
                <a:off x="3521097" y="1408033"/>
                <a:ext cx="5963877" cy="775748"/>
                <a:chOff x="3521097" y="1598691"/>
                <a:chExt cx="5963877" cy="775748"/>
              </a:xfrm>
            </p:grpSpPr>
            <p:sp>
              <p:nvSpPr>
                <p:cNvPr id="41" name="ZoneTexte 40">
                  <a:extLst>
                    <a:ext uri="{FF2B5EF4-FFF2-40B4-BE49-F238E27FC236}">
                      <a16:creationId xmlns:a16="http://schemas.microsoft.com/office/drawing/2014/main" id="{31D596AD-B9AC-AE8A-F25A-4BC41456525A}"/>
                    </a:ext>
                  </a:extLst>
                </p:cNvPr>
                <p:cNvSpPr txBox="1"/>
                <p:nvPr/>
              </p:nvSpPr>
              <p:spPr>
                <a:xfrm>
                  <a:off x="3521097" y="1598691"/>
                  <a:ext cx="5963877" cy="369332"/>
                </a:xfrm>
                <a:prstGeom prst="rect">
                  <a:avLst/>
                </a:prstGeom>
                <a:noFill/>
              </p:spPr>
              <p:txBody>
                <a:bodyPr wrap="none" rtlCol="0">
                  <a:spAutoFit/>
                </a:bodyPr>
                <a:lstStyle/>
                <a:p>
                  <a:pPr marL="285750" indent="-285750" algn="l">
                    <a:buClr>
                      <a:srgbClr val="CA3BCD"/>
                    </a:buClr>
                    <a:buFont typeface="Wingdings" panose="05000000000000000000" pitchFamily="2" charset="2"/>
                    <a:buChar char="v"/>
                  </a:pPr>
                  <a:r>
                    <a:rPr lang="fr-FR" dirty="0"/>
                    <a:t>Salariés souhaitant prendre son repas dans l’établissement</a:t>
                  </a:r>
                </a:p>
              </p:txBody>
            </p:sp>
            <p:sp>
              <p:nvSpPr>
                <p:cNvPr id="57" name="ZoneTexte 56">
                  <a:extLst>
                    <a:ext uri="{FF2B5EF4-FFF2-40B4-BE49-F238E27FC236}">
                      <a16:creationId xmlns:a16="http://schemas.microsoft.com/office/drawing/2014/main" id="{D736559B-133E-DF2C-A508-E9FD55D254F3}"/>
                    </a:ext>
                  </a:extLst>
                </p:cNvPr>
                <p:cNvSpPr txBox="1"/>
                <p:nvPr/>
              </p:nvSpPr>
              <p:spPr>
                <a:xfrm>
                  <a:off x="3521097" y="2005107"/>
                  <a:ext cx="5871094" cy="369332"/>
                </a:xfrm>
                <a:prstGeom prst="rect">
                  <a:avLst/>
                </a:prstGeom>
                <a:noFill/>
              </p:spPr>
              <p:txBody>
                <a:bodyPr wrap="none" rtlCol="0">
                  <a:spAutoFit/>
                </a:bodyPr>
                <a:lstStyle/>
                <a:p>
                  <a:pPr marL="285750" indent="-285750" algn="l">
                    <a:buClr>
                      <a:srgbClr val="CA3BCD"/>
                    </a:buClr>
                    <a:buFont typeface="Wingdings" panose="05000000000000000000" pitchFamily="2" charset="2"/>
                    <a:buChar char="v"/>
                  </a:pPr>
                  <a:r>
                    <a:rPr lang="fr-FR" dirty="0"/>
                    <a:t>Sur les jours d’activité du salarié et d’ouverture du service</a:t>
                  </a:r>
                </a:p>
              </p:txBody>
            </p:sp>
          </p:grpSp>
          <p:sp>
            <p:nvSpPr>
              <p:cNvPr id="2" name="ZoneTexte 1">
                <a:extLst>
                  <a:ext uri="{FF2B5EF4-FFF2-40B4-BE49-F238E27FC236}">
                    <a16:creationId xmlns:a16="http://schemas.microsoft.com/office/drawing/2014/main" id="{6E67158E-721C-03D2-F56C-08964FFB8ED4}"/>
                  </a:ext>
                </a:extLst>
              </p:cNvPr>
              <p:cNvSpPr txBox="1"/>
              <p:nvPr/>
            </p:nvSpPr>
            <p:spPr>
              <a:xfrm>
                <a:off x="3521097" y="2261905"/>
                <a:ext cx="7198766" cy="923330"/>
              </a:xfrm>
              <a:prstGeom prst="rect">
                <a:avLst/>
              </a:prstGeom>
              <a:noFill/>
            </p:spPr>
            <p:txBody>
              <a:bodyPr wrap="none" rtlCol="0">
                <a:spAutoFit/>
              </a:bodyPr>
              <a:lstStyle/>
              <a:p>
                <a:pPr marL="285750" indent="-285750" algn="l">
                  <a:buClr>
                    <a:srgbClr val="CA3BCD"/>
                  </a:buClr>
                  <a:buFont typeface="Wingdings" panose="05000000000000000000" pitchFamily="2" charset="2"/>
                  <a:buChar char="v"/>
                </a:pPr>
                <a:r>
                  <a:rPr lang="fr-FR" dirty="0"/>
                  <a:t>Avant ou après un période de travail d’une durée minimale de 4 heures </a:t>
                </a:r>
              </a:p>
              <a:p>
                <a:pPr algn="l">
                  <a:buClr>
                    <a:srgbClr val="CA3BCD"/>
                  </a:buClr>
                </a:pPr>
                <a:r>
                  <a:rPr lang="fr-FR" dirty="0"/>
                  <a:t>ou</a:t>
                </a:r>
              </a:p>
              <a:p>
                <a:pPr marL="285750" indent="-285750" algn="l">
                  <a:buClr>
                    <a:srgbClr val="CA3BCD"/>
                  </a:buClr>
                  <a:buFont typeface="Wingdings" panose="05000000000000000000" pitchFamily="2" charset="2"/>
                  <a:buChar char="v"/>
                </a:pPr>
                <a:r>
                  <a:rPr lang="fr-FR" dirty="0"/>
                  <a:t>Entre deux périodes de travail</a:t>
                </a:r>
              </a:p>
            </p:txBody>
          </p:sp>
        </p:grpSp>
      </p:grpSp>
      <p:sp>
        <p:nvSpPr>
          <p:cNvPr id="4" name="ZoneTexte 3">
            <a:extLst>
              <a:ext uri="{FF2B5EF4-FFF2-40B4-BE49-F238E27FC236}">
                <a16:creationId xmlns:a16="http://schemas.microsoft.com/office/drawing/2014/main" id="{12D17FCE-757F-ACBC-0119-26E1F575A05C}"/>
              </a:ext>
            </a:extLst>
          </p:cNvPr>
          <p:cNvSpPr txBox="1"/>
          <p:nvPr/>
        </p:nvSpPr>
        <p:spPr>
          <a:xfrm>
            <a:off x="2483600" y="4682140"/>
            <a:ext cx="8752011" cy="923330"/>
          </a:xfrm>
          <a:prstGeom prst="rect">
            <a:avLst/>
          </a:prstGeom>
          <a:noFill/>
        </p:spPr>
        <p:txBody>
          <a:bodyPr wrap="none" rtlCol="0">
            <a:spAutoFit/>
          </a:bodyPr>
          <a:lstStyle/>
          <a:p>
            <a:pPr algn="l"/>
            <a:r>
              <a:rPr lang="fr-FR" i="1" dirty="0">
                <a:solidFill>
                  <a:srgbClr val="0070C0"/>
                </a:solidFill>
              </a:rPr>
              <a:t>Si le salarié ne souhaite pas prendre son repas au service de restauration de l’établissement</a:t>
            </a:r>
          </a:p>
          <a:p>
            <a:pPr algn="ctr"/>
            <a:r>
              <a:rPr lang="fr-FR" b="1" i="1" dirty="0">
                <a:solidFill>
                  <a:srgbClr val="0070C0"/>
                </a:solidFill>
              </a:rPr>
              <a:t>=</a:t>
            </a:r>
          </a:p>
          <a:p>
            <a:pPr algn="l"/>
            <a:r>
              <a:rPr lang="fr-FR" i="1" dirty="0">
                <a:solidFill>
                  <a:srgbClr val="0070C0"/>
                </a:solidFill>
              </a:rPr>
              <a:t>Il ne peut pas revendiquer le versement d’une indemnité égale au montant de l’avantage.</a:t>
            </a:r>
          </a:p>
        </p:txBody>
      </p:sp>
      <p:sp>
        <p:nvSpPr>
          <p:cNvPr id="5" name="Titre 1">
            <a:extLst>
              <a:ext uri="{FF2B5EF4-FFF2-40B4-BE49-F238E27FC236}">
                <a16:creationId xmlns:a16="http://schemas.microsoft.com/office/drawing/2014/main" id="{B0740100-9F62-4669-959F-F55BE0D13100}"/>
              </a:ext>
            </a:extLst>
          </p:cNvPr>
          <p:cNvSpPr txBox="1">
            <a:spLocks/>
          </p:cNvSpPr>
          <p:nvPr/>
        </p:nvSpPr>
        <p:spPr>
          <a:xfrm>
            <a:off x="1653743" y="312550"/>
            <a:ext cx="8884513"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r>
              <a:rPr lang="fr-FR" dirty="0"/>
              <a:t>Frais de repas</a:t>
            </a:r>
          </a:p>
        </p:txBody>
      </p:sp>
    </p:spTree>
    <p:extLst>
      <p:ext uri="{BB962C8B-B14F-4D97-AF65-F5344CB8AC3E}">
        <p14:creationId xmlns:p14="http://schemas.microsoft.com/office/powerpoint/2010/main" val="252305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86ED1-BCB4-365A-73B7-24B95F0B524F}"/>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81BD7A99-A214-A158-0E5D-2C8A0C1D5DEF}"/>
              </a:ext>
            </a:extLst>
          </p:cNvPr>
          <p:cNvSpPr txBox="1">
            <a:spLocks/>
          </p:cNvSpPr>
          <p:nvPr/>
        </p:nvSpPr>
        <p:spPr>
          <a:xfrm>
            <a:off x="1653743" y="312550"/>
            <a:ext cx="8884513"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r>
              <a:rPr lang="fr-FR" dirty="0"/>
              <a:t>Frais de repas</a:t>
            </a:r>
          </a:p>
        </p:txBody>
      </p:sp>
      <p:pic>
        <p:nvPicPr>
          <p:cNvPr id="8" name="Image 7">
            <a:extLst>
              <a:ext uri="{FF2B5EF4-FFF2-40B4-BE49-F238E27FC236}">
                <a16:creationId xmlns:a16="http://schemas.microsoft.com/office/drawing/2014/main" id="{3D0AF616-D953-389F-8283-597D509320FA}"/>
              </a:ext>
            </a:extLst>
          </p:cNvPr>
          <p:cNvPicPr>
            <a:picLocks noChangeAspect="1"/>
          </p:cNvPicPr>
          <p:nvPr/>
        </p:nvPicPr>
        <p:blipFill>
          <a:blip r:embed="rId2"/>
          <a:stretch>
            <a:fillRect/>
          </a:stretch>
        </p:blipFill>
        <p:spPr>
          <a:xfrm>
            <a:off x="1348594" y="1391319"/>
            <a:ext cx="9929368" cy="3111804"/>
          </a:xfrm>
          <a:prstGeom prst="rect">
            <a:avLst/>
          </a:prstGeom>
        </p:spPr>
      </p:pic>
      <p:sp>
        <p:nvSpPr>
          <p:cNvPr id="9" name="ZoneTexte 8">
            <a:extLst>
              <a:ext uri="{FF2B5EF4-FFF2-40B4-BE49-F238E27FC236}">
                <a16:creationId xmlns:a16="http://schemas.microsoft.com/office/drawing/2014/main" id="{464516B8-35F2-0EF3-A298-F2DF21B68A0D}"/>
              </a:ext>
            </a:extLst>
          </p:cNvPr>
          <p:cNvSpPr txBox="1"/>
          <p:nvPr/>
        </p:nvSpPr>
        <p:spPr>
          <a:xfrm>
            <a:off x="313817" y="5029929"/>
            <a:ext cx="11564364" cy="923330"/>
          </a:xfrm>
          <a:prstGeom prst="rect">
            <a:avLst/>
          </a:prstGeom>
          <a:noFill/>
        </p:spPr>
        <p:txBody>
          <a:bodyPr wrap="square" rtlCol="0">
            <a:spAutoFit/>
          </a:bodyPr>
          <a:lstStyle/>
          <a:p>
            <a:pPr algn="ctr"/>
            <a:r>
              <a:rPr lang="fr-FR" b="1" dirty="0">
                <a:solidFill>
                  <a:srgbClr val="FF0000"/>
                </a:solidFill>
              </a:rPr>
              <a:t>La participation de l’employeur n’est pas soumise à charges  : </a:t>
            </a:r>
          </a:p>
          <a:p>
            <a:pPr algn="ctr"/>
            <a:r>
              <a:rPr lang="fr-FR" b="1" dirty="0">
                <a:solidFill>
                  <a:srgbClr val="FF0000"/>
                </a:solidFill>
              </a:rPr>
              <a:t>participation du salarié = 51 % du forfait fixé annuellement par la Sécurité Sociale</a:t>
            </a:r>
          </a:p>
          <a:p>
            <a:pPr algn="ctr"/>
            <a:r>
              <a:rPr lang="fr-FR" b="1" dirty="0">
                <a:solidFill>
                  <a:srgbClr val="FF0000"/>
                </a:solidFill>
              </a:rPr>
              <a:t>N’a pas à figurer sur le bulletin de salaire</a:t>
            </a:r>
          </a:p>
        </p:txBody>
      </p:sp>
      <p:sp>
        <p:nvSpPr>
          <p:cNvPr id="10" name="Rectangle 9">
            <a:extLst>
              <a:ext uri="{FF2B5EF4-FFF2-40B4-BE49-F238E27FC236}">
                <a16:creationId xmlns:a16="http://schemas.microsoft.com/office/drawing/2014/main" id="{2A920A57-FA2F-82B3-359C-2FA740CEC343}"/>
              </a:ext>
            </a:extLst>
          </p:cNvPr>
          <p:cNvSpPr/>
          <p:nvPr/>
        </p:nvSpPr>
        <p:spPr>
          <a:xfrm>
            <a:off x="3210560" y="2346960"/>
            <a:ext cx="2296160" cy="24384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BBC6EAF-DB5E-7FD9-339D-BED00A7F7686}"/>
              </a:ext>
            </a:extLst>
          </p:cNvPr>
          <p:cNvSpPr/>
          <p:nvPr/>
        </p:nvSpPr>
        <p:spPr>
          <a:xfrm>
            <a:off x="9827056" y="1849120"/>
            <a:ext cx="1094944" cy="36576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4" name="Rectangle 3">
            <a:extLst>
              <a:ext uri="{FF2B5EF4-FFF2-40B4-BE49-F238E27FC236}">
                <a16:creationId xmlns:a16="http://schemas.microsoft.com/office/drawing/2014/main" id="{BE9CA3AD-BE56-51D1-BA88-F63816C3C195}"/>
              </a:ext>
            </a:extLst>
          </p:cNvPr>
          <p:cNvSpPr/>
          <p:nvPr/>
        </p:nvSpPr>
        <p:spPr>
          <a:xfrm>
            <a:off x="5676756" y="2346960"/>
            <a:ext cx="2136284" cy="243840"/>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80532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03BD5-D663-91E4-078A-8FEDC1C172E5}"/>
            </a:ext>
          </a:extLst>
        </p:cNvPr>
        <p:cNvGrpSpPr/>
        <p:nvPr/>
      </p:nvGrpSpPr>
      <p:grpSpPr>
        <a:xfrm>
          <a:off x="0" y="0"/>
          <a:ext cx="0" cy="0"/>
          <a:chOff x="0" y="0"/>
          <a:chExt cx="0" cy="0"/>
        </a:xfrm>
      </p:grpSpPr>
      <p:grpSp>
        <p:nvGrpSpPr>
          <p:cNvPr id="16" name="Groupe 15">
            <a:extLst>
              <a:ext uri="{FF2B5EF4-FFF2-40B4-BE49-F238E27FC236}">
                <a16:creationId xmlns:a16="http://schemas.microsoft.com/office/drawing/2014/main" id="{0F3B236A-A30D-E8EC-6CAB-6EAA5B53D408}"/>
              </a:ext>
            </a:extLst>
          </p:cNvPr>
          <p:cNvGrpSpPr/>
          <p:nvPr/>
        </p:nvGrpSpPr>
        <p:grpSpPr>
          <a:xfrm>
            <a:off x="139901" y="1364923"/>
            <a:ext cx="2741636" cy="830997"/>
            <a:chOff x="5394960" y="582675"/>
            <a:chExt cx="2127672" cy="422845"/>
          </a:xfrm>
        </p:grpSpPr>
        <p:sp>
          <p:nvSpPr>
            <p:cNvPr id="39" name="Flèche : droite 38">
              <a:extLst>
                <a:ext uri="{FF2B5EF4-FFF2-40B4-BE49-F238E27FC236}">
                  <a16:creationId xmlns:a16="http://schemas.microsoft.com/office/drawing/2014/main" id="{E91733E5-3E9D-3146-B5FC-747ACEDD0D28}"/>
                </a:ext>
              </a:extLst>
            </p:cNvPr>
            <p:cNvSpPr/>
            <p:nvPr/>
          </p:nvSpPr>
          <p:spPr>
            <a:xfrm>
              <a:off x="5394960" y="58518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570FC9EB-4F95-01BB-696F-A17B479A5ADC}"/>
                </a:ext>
              </a:extLst>
            </p:cNvPr>
            <p:cNvSpPr txBox="1"/>
            <p:nvPr/>
          </p:nvSpPr>
          <p:spPr>
            <a:xfrm>
              <a:off x="5902961" y="582675"/>
              <a:ext cx="1619671" cy="422845"/>
            </a:xfrm>
            <a:prstGeom prst="rect">
              <a:avLst/>
            </a:prstGeom>
            <a:noFill/>
          </p:spPr>
          <p:txBody>
            <a:bodyPr wrap="none" rtlCol="0">
              <a:spAutoFit/>
            </a:bodyPr>
            <a:lstStyle/>
            <a:p>
              <a:r>
                <a:rPr lang="fr-FR" sz="2400" u="sng" dirty="0"/>
                <a:t>Prise en charge</a:t>
              </a:r>
            </a:p>
            <a:p>
              <a:r>
                <a:rPr lang="fr-FR" sz="2400" u="sng" dirty="0"/>
                <a:t>totale</a:t>
              </a:r>
              <a:endParaRPr lang="fr-FR" sz="2400" dirty="0"/>
            </a:p>
          </p:txBody>
        </p:sp>
      </p:grpSp>
      <p:sp>
        <p:nvSpPr>
          <p:cNvPr id="5" name="Titre 1">
            <a:extLst>
              <a:ext uri="{FF2B5EF4-FFF2-40B4-BE49-F238E27FC236}">
                <a16:creationId xmlns:a16="http://schemas.microsoft.com/office/drawing/2014/main" id="{C6E4DB70-7925-BAF1-7F2C-75B4057407D2}"/>
              </a:ext>
            </a:extLst>
          </p:cNvPr>
          <p:cNvSpPr txBox="1">
            <a:spLocks/>
          </p:cNvSpPr>
          <p:nvPr/>
        </p:nvSpPr>
        <p:spPr>
          <a:xfrm>
            <a:off x="1653743" y="312550"/>
            <a:ext cx="8884513"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r>
              <a:rPr lang="fr-FR" dirty="0"/>
              <a:t>Frais de repas</a:t>
            </a:r>
          </a:p>
        </p:txBody>
      </p:sp>
      <p:pic>
        <p:nvPicPr>
          <p:cNvPr id="8" name="Image 7">
            <a:extLst>
              <a:ext uri="{FF2B5EF4-FFF2-40B4-BE49-F238E27FC236}">
                <a16:creationId xmlns:a16="http://schemas.microsoft.com/office/drawing/2014/main" id="{4DCDAC5B-0AD8-3BF6-5FD1-9B62BC02DF41}"/>
              </a:ext>
            </a:extLst>
          </p:cNvPr>
          <p:cNvPicPr>
            <a:picLocks noChangeAspect="1"/>
          </p:cNvPicPr>
          <p:nvPr/>
        </p:nvPicPr>
        <p:blipFill>
          <a:blip r:embed="rId2"/>
          <a:stretch>
            <a:fillRect/>
          </a:stretch>
        </p:blipFill>
        <p:spPr>
          <a:xfrm>
            <a:off x="3111295" y="864513"/>
            <a:ext cx="6958467" cy="5680937"/>
          </a:xfrm>
          <a:prstGeom prst="rect">
            <a:avLst/>
          </a:prstGeom>
        </p:spPr>
      </p:pic>
    </p:spTree>
    <p:extLst>
      <p:ext uri="{BB962C8B-B14F-4D97-AF65-F5344CB8AC3E}">
        <p14:creationId xmlns:p14="http://schemas.microsoft.com/office/powerpoint/2010/main" val="150081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0B7760F-D1DE-E0CB-3998-9681E1EFDFBE}"/>
              </a:ext>
            </a:extLst>
          </p:cNvPr>
          <p:cNvPicPr>
            <a:picLocks noChangeAspect="1"/>
          </p:cNvPicPr>
          <p:nvPr/>
        </p:nvPicPr>
        <p:blipFill>
          <a:blip r:embed="rId3"/>
          <a:srcRect l="4768" t="16988"/>
          <a:stretch/>
        </p:blipFill>
        <p:spPr>
          <a:xfrm rot="20912297">
            <a:off x="230852" y="2013458"/>
            <a:ext cx="4454412" cy="2222142"/>
          </a:xfrm>
          <a:prstGeom prst="rect">
            <a:avLst/>
          </a:prstGeom>
        </p:spPr>
      </p:pic>
      <p:sp>
        <p:nvSpPr>
          <p:cNvPr id="2" name="Titre 1">
            <a:extLst>
              <a:ext uri="{FF2B5EF4-FFF2-40B4-BE49-F238E27FC236}">
                <a16:creationId xmlns:a16="http://schemas.microsoft.com/office/drawing/2014/main" id="{64CDB25E-F792-75EF-34AF-D6869C1AA1DC}"/>
              </a:ext>
            </a:extLst>
          </p:cNvPr>
          <p:cNvSpPr>
            <a:spLocks noGrp="1"/>
          </p:cNvSpPr>
          <p:nvPr>
            <p:ph type="title"/>
          </p:nvPr>
        </p:nvSpPr>
        <p:spPr>
          <a:xfrm>
            <a:off x="6260504" y="552132"/>
            <a:ext cx="3449435" cy="551963"/>
          </a:xfrm>
        </p:spPr>
        <p:txBody>
          <a:bodyPr>
            <a:normAutofit/>
          </a:bodyPr>
          <a:lstStyle/>
          <a:p>
            <a:pPr algn="ctr"/>
            <a:r>
              <a:rPr lang="fr-FR" sz="3200" dirty="0">
                <a:solidFill>
                  <a:schemeClr val="accent1">
                    <a:lumMod val="75000"/>
                  </a:schemeClr>
                </a:solidFill>
                <a:effectLst>
                  <a:outerShdw blurRad="38100" dist="38100" dir="2700000" algn="tl">
                    <a:srgbClr val="000000">
                      <a:alpha val="43137"/>
                    </a:srgbClr>
                  </a:outerShdw>
                </a:effectLst>
                <a:latin typeface="+mn-lt"/>
                <a:ea typeface="+mn-ea"/>
                <a:cs typeface="+mn-cs"/>
              </a:rPr>
              <a:t>INTRODUCTION</a:t>
            </a:r>
          </a:p>
        </p:txBody>
      </p:sp>
      <p:grpSp>
        <p:nvGrpSpPr>
          <p:cNvPr id="16" name="Groupe 15">
            <a:extLst>
              <a:ext uri="{FF2B5EF4-FFF2-40B4-BE49-F238E27FC236}">
                <a16:creationId xmlns:a16="http://schemas.microsoft.com/office/drawing/2014/main" id="{99DC2BA4-1472-AB4A-408A-2D1EB31028CC}"/>
              </a:ext>
            </a:extLst>
          </p:cNvPr>
          <p:cNvGrpSpPr/>
          <p:nvPr/>
        </p:nvGrpSpPr>
        <p:grpSpPr>
          <a:xfrm>
            <a:off x="4747349" y="1602595"/>
            <a:ext cx="6475747" cy="4247317"/>
            <a:chOff x="4182093" y="1927715"/>
            <a:chExt cx="6475747" cy="4247317"/>
          </a:xfrm>
        </p:grpSpPr>
        <p:grpSp>
          <p:nvGrpSpPr>
            <p:cNvPr id="12" name="Groupe 11">
              <a:extLst>
                <a:ext uri="{FF2B5EF4-FFF2-40B4-BE49-F238E27FC236}">
                  <a16:creationId xmlns:a16="http://schemas.microsoft.com/office/drawing/2014/main" id="{49B943CE-6436-0D2B-E472-04AE0B8B46E3}"/>
                </a:ext>
              </a:extLst>
            </p:cNvPr>
            <p:cNvGrpSpPr/>
            <p:nvPr/>
          </p:nvGrpSpPr>
          <p:grpSpPr>
            <a:xfrm>
              <a:off x="4182093" y="1927715"/>
              <a:ext cx="6475747" cy="4247317"/>
              <a:chOff x="2654918" y="2053445"/>
              <a:chExt cx="6475747" cy="4247317"/>
            </a:xfrm>
          </p:grpSpPr>
          <p:grpSp>
            <p:nvGrpSpPr>
              <p:cNvPr id="9" name="Groupe 8">
                <a:extLst>
                  <a:ext uri="{FF2B5EF4-FFF2-40B4-BE49-F238E27FC236}">
                    <a16:creationId xmlns:a16="http://schemas.microsoft.com/office/drawing/2014/main" id="{4D40D64E-774D-CF28-499B-885131DA9118}"/>
                  </a:ext>
                </a:extLst>
              </p:cNvPr>
              <p:cNvGrpSpPr/>
              <p:nvPr/>
            </p:nvGrpSpPr>
            <p:grpSpPr>
              <a:xfrm>
                <a:off x="2654918" y="2053445"/>
                <a:ext cx="6475747" cy="4247317"/>
                <a:chOff x="796158" y="1320020"/>
                <a:chExt cx="6475747" cy="4247317"/>
              </a:xfrm>
            </p:grpSpPr>
            <p:sp>
              <p:nvSpPr>
                <p:cNvPr id="3" name="ZoneTexte 2">
                  <a:extLst>
                    <a:ext uri="{FF2B5EF4-FFF2-40B4-BE49-F238E27FC236}">
                      <a16:creationId xmlns:a16="http://schemas.microsoft.com/office/drawing/2014/main" id="{2E410149-15E0-EA25-1242-BCC2D93E779A}"/>
                    </a:ext>
                  </a:extLst>
                </p:cNvPr>
                <p:cNvSpPr txBox="1"/>
                <p:nvPr/>
              </p:nvSpPr>
              <p:spPr>
                <a:xfrm>
                  <a:off x="796158" y="1320020"/>
                  <a:ext cx="6475747" cy="4247317"/>
                </a:xfrm>
                <a:prstGeom prst="rect">
                  <a:avLst/>
                </a:prstGeom>
                <a:noFill/>
              </p:spPr>
              <p:txBody>
                <a:bodyPr wrap="square" rtlCol="0">
                  <a:spAutoFit/>
                </a:bodyPr>
                <a:lstStyle/>
                <a:p>
                  <a:pPr marL="714375" algn="l"/>
                  <a:r>
                    <a:rPr lang="fr-FR" dirty="0">
                      <a:latin typeface="+mj-lt"/>
                    </a:rPr>
                    <a:t>Définition d’un avantage en nature</a:t>
                  </a:r>
                </a:p>
                <a:p>
                  <a:pPr marL="714375" algn="l">
                    <a:buFont typeface="Wingdings" panose="05000000000000000000" pitchFamily="2" charset="2"/>
                    <a:buChar char="Ø"/>
                  </a:pPr>
                  <a:endParaRPr lang="fr-FR" dirty="0">
                    <a:latin typeface="+mj-lt"/>
                  </a:endParaRPr>
                </a:p>
                <a:p>
                  <a:pPr marL="714375" algn="l"/>
                  <a:r>
                    <a:rPr lang="fr-FR" dirty="0">
                      <a:latin typeface="+mj-lt"/>
                    </a:rPr>
                    <a:t>Cadre juridique et règlementaire</a:t>
                  </a:r>
                </a:p>
                <a:p>
                  <a:pPr marL="714375" algn="l"/>
                  <a:endParaRPr lang="fr-FR" dirty="0">
                    <a:latin typeface="+mj-lt"/>
                  </a:endParaRPr>
                </a:p>
                <a:p>
                  <a:pPr marL="714375"/>
                  <a:r>
                    <a:rPr lang="fr-FR" dirty="0">
                      <a:latin typeface="+mj-lt"/>
                    </a:rPr>
                    <a:t>Différences entre avantages en nature et frais professionnels</a:t>
                  </a:r>
                </a:p>
                <a:p>
                  <a:pPr marL="714375" algn="l"/>
                  <a:endParaRPr lang="fr-FR" dirty="0">
                    <a:latin typeface="+mj-lt"/>
                  </a:endParaRPr>
                </a:p>
                <a:p>
                  <a:pPr marL="714375"/>
                  <a:r>
                    <a:rPr lang="fr-FR" dirty="0">
                      <a:latin typeface="+mj-lt"/>
                    </a:rPr>
                    <a:t>Les principaux types d’avantages en nature</a:t>
                  </a:r>
                </a:p>
                <a:p>
                  <a:pPr marL="714375" algn="l"/>
                  <a:endParaRPr lang="fr-FR" dirty="0">
                    <a:latin typeface="+mj-lt"/>
                  </a:endParaRPr>
                </a:p>
                <a:p>
                  <a:pPr marL="714375" algn="l"/>
                  <a:r>
                    <a:rPr lang="fr-FR" dirty="0">
                      <a:latin typeface="+mj-lt"/>
                    </a:rPr>
                    <a:t>Avantages conventionnels</a:t>
                  </a:r>
                </a:p>
                <a:p>
                  <a:pPr marL="714375" algn="l"/>
                  <a:endParaRPr lang="fr-FR" dirty="0">
                    <a:latin typeface="+mj-lt"/>
                  </a:endParaRPr>
                </a:p>
                <a:p>
                  <a:pPr marL="714375" algn="l"/>
                  <a:r>
                    <a:rPr lang="fr-FR" dirty="0">
                      <a:latin typeface="+mj-lt"/>
                    </a:rPr>
                    <a:t>Focus sur les frais repas</a:t>
                  </a:r>
                </a:p>
                <a:p>
                  <a:pPr marL="714375" algn="l"/>
                  <a:endParaRPr lang="fr-FR" dirty="0">
                    <a:latin typeface="+mj-lt"/>
                  </a:endParaRPr>
                </a:p>
                <a:p>
                  <a:pPr marL="714375"/>
                  <a:r>
                    <a:rPr lang="fr-FR" dirty="0">
                      <a:latin typeface="+mj-lt"/>
                    </a:rPr>
                    <a:t>Barème remboursements septembre 2024</a:t>
                  </a:r>
                </a:p>
                <a:p>
                  <a:pPr marL="714375"/>
                  <a:endParaRPr lang="fr-FR" dirty="0">
                    <a:latin typeface="+mj-lt"/>
                  </a:endParaRPr>
                </a:p>
                <a:p>
                  <a:pPr marL="714375" algn="l"/>
                  <a:r>
                    <a:rPr lang="fr-FR" dirty="0">
                      <a:latin typeface="+mj-lt"/>
                    </a:rPr>
                    <a:t>Vie du réseau</a:t>
                  </a:r>
                </a:p>
              </p:txBody>
            </p:sp>
            <p:grpSp>
              <p:nvGrpSpPr>
                <p:cNvPr id="8" name="Groupe 7">
                  <a:extLst>
                    <a:ext uri="{FF2B5EF4-FFF2-40B4-BE49-F238E27FC236}">
                      <a16:creationId xmlns:a16="http://schemas.microsoft.com/office/drawing/2014/main" id="{289369D4-F194-CAC2-90FC-D38A3AB1056F}"/>
                    </a:ext>
                  </a:extLst>
                </p:cNvPr>
                <p:cNvGrpSpPr/>
                <p:nvPr/>
              </p:nvGrpSpPr>
              <p:grpSpPr>
                <a:xfrm>
                  <a:off x="900933" y="1385314"/>
                  <a:ext cx="497840" cy="1899356"/>
                  <a:chOff x="900933" y="1385314"/>
                  <a:chExt cx="497840" cy="1899356"/>
                </a:xfrm>
              </p:grpSpPr>
              <p:sp>
                <p:nvSpPr>
                  <p:cNvPr id="4" name="Flèche : droite 3">
                    <a:extLst>
                      <a:ext uri="{FF2B5EF4-FFF2-40B4-BE49-F238E27FC236}">
                        <a16:creationId xmlns:a16="http://schemas.microsoft.com/office/drawing/2014/main" id="{366F297F-1FA7-2198-F6CD-9878468DCD6D}"/>
                      </a:ext>
                    </a:extLst>
                  </p:cNvPr>
                  <p:cNvSpPr/>
                  <p:nvPr/>
                </p:nvSpPr>
                <p:spPr>
                  <a:xfrm>
                    <a:off x="900933" y="1385314"/>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7885C310-4C12-A133-E972-1032B8CE0C07}"/>
                      </a:ext>
                    </a:extLst>
                  </p:cNvPr>
                  <p:cNvSpPr/>
                  <p:nvPr/>
                </p:nvSpPr>
                <p:spPr>
                  <a:xfrm>
                    <a:off x="900933" y="1927582"/>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Flèche : droite 5">
                    <a:extLst>
                      <a:ext uri="{FF2B5EF4-FFF2-40B4-BE49-F238E27FC236}">
                        <a16:creationId xmlns:a16="http://schemas.microsoft.com/office/drawing/2014/main" id="{BF5AD0C9-7991-9F49-3535-227C8A74FCEB}"/>
                      </a:ext>
                    </a:extLst>
                  </p:cNvPr>
                  <p:cNvSpPr/>
                  <p:nvPr/>
                </p:nvSpPr>
                <p:spPr>
                  <a:xfrm>
                    <a:off x="900933" y="2489286"/>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Flèche : droite 6">
                    <a:extLst>
                      <a:ext uri="{FF2B5EF4-FFF2-40B4-BE49-F238E27FC236}">
                        <a16:creationId xmlns:a16="http://schemas.microsoft.com/office/drawing/2014/main" id="{A2AA15A0-FB78-6895-CBF7-055148D2F185}"/>
                      </a:ext>
                    </a:extLst>
                  </p:cNvPr>
                  <p:cNvSpPr/>
                  <p:nvPr/>
                </p:nvSpPr>
                <p:spPr>
                  <a:xfrm>
                    <a:off x="900933" y="305099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0" name="Flèche : droite 9">
                <a:extLst>
                  <a:ext uri="{FF2B5EF4-FFF2-40B4-BE49-F238E27FC236}">
                    <a16:creationId xmlns:a16="http://schemas.microsoft.com/office/drawing/2014/main" id="{5399608B-5E09-E829-4BB4-1F2DC9863861}"/>
                  </a:ext>
                </a:extLst>
              </p:cNvPr>
              <p:cNvSpPr/>
              <p:nvPr/>
            </p:nvSpPr>
            <p:spPr>
              <a:xfrm>
                <a:off x="2759693" y="4335681"/>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Flèche : droite 10">
                <a:extLst>
                  <a:ext uri="{FF2B5EF4-FFF2-40B4-BE49-F238E27FC236}">
                    <a16:creationId xmlns:a16="http://schemas.microsoft.com/office/drawing/2014/main" id="{8AC99227-09BD-7E56-9B2D-15778FB5BF7E}"/>
                  </a:ext>
                </a:extLst>
              </p:cNvPr>
              <p:cNvSpPr/>
              <p:nvPr/>
            </p:nvSpPr>
            <p:spPr>
              <a:xfrm>
                <a:off x="2759693" y="4857590"/>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 name="Flèche : droite 14">
              <a:extLst>
                <a:ext uri="{FF2B5EF4-FFF2-40B4-BE49-F238E27FC236}">
                  <a16:creationId xmlns:a16="http://schemas.microsoft.com/office/drawing/2014/main" id="{C8A6B48B-CA20-E349-599F-FB05C9670922}"/>
                </a:ext>
              </a:extLst>
            </p:cNvPr>
            <p:cNvSpPr/>
            <p:nvPr/>
          </p:nvSpPr>
          <p:spPr>
            <a:xfrm>
              <a:off x="4296376" y="5288512"/>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47D063FA-CC56-C99C-9FFF-CA37F66ECC61}"/>
                </a:ext>
              </a:extLst>
            </p:cNvPr>
            <p:cNvSpPr/>
            <p:nvPr/>
          </p:nvSpPr>
          <p:spPr>
            <a:xfrm>
              <a:off x="4280484" y="5839778"/>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89918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89337-8396-60EA-439E-E57D000F2F6D}"/>
            </a:ext>
          </a:extLst>
        </p:cNvPr>
        <p:cNvGrpSpPr/>
        <p:nvPr/>
      </p:nvGrpSpPr>
      <p:grpSpPr>
        <a:xfrm>
          <a:off x="0" y="0"/>
          <a:ext cx="0" cy="0"/>
          <a:chOff x="0" y="0"/>
          <a:chExt cx="0" cy="0"/>
        </a:xfrm>
      </p:grpSpPr>
      <p:grpSp>
        <p:nvGrpSpPr>
          <p:cNvPr id="16" name="Groupe 15">
            <a:extLst>
              <a:ext uri="{FF2B5EF4-FFF2-40B4-BE49-F238E27FC236}">
                <a16:creationId xmlns:a16="http://schemas.microsoft.com/office/drawing/2014/main" id="{B76921B0-3C5F-D856-6AF9-958BC197FAED}"/>
              </a:ext>
            </a:extLst>
          </p:cNvPr>
          <p:cNvGrpSpPr/>
          <p:nvPr/>
        </p:nvGrpSpPr>
        <p:grpSpPr>
          <a:xfrm>
            <a:off x="2758503" y="1374313"/>
            <a:ext cx="6353778" cy="421823"/>
            <a:chOff x="5394960" y="582675"/>
            <a:chExt cx="4930913" cy="236185"/>
          </a:xfrm>
        </p:grpSpPr>
        <p:sp>
          <p:nvSpPr>
            <p:cNvPr id="39" name="Flèche : droite 38">
              <a:extLst>
                <a:ext uri="{FF2B5EF4-FFF2-40B4-BE49-F238E27FC236}">
                  <a16:creationId xmlns:a16="http://schemas.microsoft.com/office/drawing/2014/main" id="{0F0E2BF8-6104-3F23-4FE9-992E3F80E1FB}"/>
                </a:ext>
              </a:extLst>
            </p:cNvPr>
            <p:cNvSpPr/>
            <p:nvPr/>
          </p:nvSpPr>
          <p:spPr>
            <a:xfrm>
              <a:off x="5394960" y="585180"/>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5BF265DD-6D92-7513-028F-F7D87C69BB01}"/>
                </a:ext>
              </a:extLst>
            </p:cNvPr>
            <p:cNvSpPr txBox="1"/>
            <p:nvPr/>
          </p:nvSpPr>
          <p:spPr>
            <a:xfrm>
              <a:off x="5902960" y="582675"/>
              <a:ext cx="4422913" cy="234914"/>
            </a:xfrm>
            <a:prstGeom prst="rect">
              <a:avLst/>
            </a:prstGeom>
            <a:noFill/>
          </p:spPr>
          <p:txBody>
            <a:bodyPr wrap="none" rtlCol="0">
              <a:spAutoFit/>
            </a:bodyPr>
            <a:lstStyle/>
            <a:p>
              <a:r>
                <a:rPr lang="fr-FR" sz="2400" u="sng" dirty="0"/>
                <a:t>Périodes de suspension du contrat de travail</a:t>
              </a:r>
            </a:p>
          </p:txBody>
        </p:sp>
      </p:grpSp>
      <p:sp>
        <p:nvSpPr>
          <p:cNvPr id="41" name="ZoneTexte 40">
            <a:extLst>
              <a:ext uri="{FF2B5EF4-FFF2-40B4-BE49-F238E27FC236}">
                <a16:creationId xmlns:a16="http://schemas.microsoft.com/office/drawing/2014/main" id="{F3FC1414-A8FD-90EA-F7EF-429C1ECAFB6F}"/>
              </a:ext>
            </a:extLst>
          </p:cNvPr>
          <p:cNvSpPr txBox="1"/>
          <p:nvPr/>
        </p:nvSpPr>
        <p:spPr>
          <a:xfrm>
            <a:off x="2758503" y="2416482"/>
            <a:ext cx="8813223" cy="587374"/>
          </a:xfrm>
          <a:prstGeom prst="rect">
            <a:avLst/>
          </a:prstGeom>
          <a:noFill/>
        </p:spPr>
        <p:txBody>
          <a:bodyPr wrap="square" rtlCol="0">
            <a:spAutoFit/>
          </a:bodyPr>
          <a:lstStyle/>
          <a:p>
            <a:pPr marL="285750" indent="-285750" algn="l">
              <a:buClr>
                <a:srgbClr val="FFFF00"/>
              </a:buClr>
              <a:buFont typeface="Wingdings" panose="05000000000000000000" pitchFamily="2" charset="2"/>
              <a:buChar char="v"/>
            </a:pPr>
            <a:r>
              <a:rPr lang="fr-FR" dirty="0"/>
              <a:t>Techniquement maintenus = entrent dans l’assiette de calcul de l’indemnité de CP ou indemnisation maladie. Ne pas les maintenir en plus cela les valoriserait 2 fois.</a:t>
            </a:r>
          </a:p>
        </p:txBody>
      </p:sp>
      <p:grpSp>
        <p:nvGrpSpPr>
          <p:cNvPr id="2" name="Groupe 1">
            <a:extLst>
              <a:ext uri="{FF2B5EF4-FFF2-40B4-BE49-F238E27FC236}">
                <a16:creationId xmlns:a16="http://schemas.microsoft.com/office/drawing/2014/main" id="{7947822C-F862-C284-2038-76B9FC9C1422}"/>
              </a:ext>
            </a:extLst>
          </p:cNvPr>
          <p:cNvGrpSpPr/>
          <p:nvPr/>
        </p:nvGrpSpPr>
        <p:grpSpPr>
          <a:xfrm>
            <a:off x="3079251" y="4271493"/>
            <a:ext cx="7282781" cy="1066800"/>
            <a:chOff x="1995696" y="4759127"/>
            <a:chExt cx="5959442" cy="1066800"/>
          </a:xfrm>
        </p:grpSpPr>
        <p:pic>
          <p:nvPicPr>
            <p:cNvPr id="3" name="Picture 2" descr="panneau attention 3D Illustration Stock | Adobe Stock">
              <a:extLst>
                <a:ext uri="{FF2B5EF4-FFF2-40B4-BE49-F238E27FC236}">
                  <a16:creationId xmlns:a16="http://schemas.microsoft.com/office/drawing/2014/main" id="{B42430BF-8177-9829-4C1E-AA3B6C777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696" y="475912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A4B9252-5518-DDC1-9B69-585BDE3D48E0}"/>
                </a:ext>
              </a:extLst>
            </p:cNvPr>
            <p:cNvSpPr txBox="1"/>
            <p:nvPr/>
          </p:nvSpPr>
          <p:spPr>
            <a:xfrm>
              <a:off x="2775592" y="4830862"/>
              <a:ext cx="5179546" cy="923330"/>
            </a:xfrm>
            <a:prstGeom prst="rect">
              <a:avLst/>
            </a:prstGeom>
            <a:noFill/>
          </p:spPr>
          <p:txBody>
            <a:bodyPr wrap="square">
              <a:spAutoFit/>
            </a:bodyPr>
            <a:lstStyle/>
            <a:p>
              <a:pPr marL="714375" algn="ctr"/>
              <a:r>
                <a:rPr lang="fr-FR" b="1" dirty="0">
                  <a:solidFill>
                    <a:srgbClr val="FF0000"/>
                  </a:solidFill>
                  <a:latin typeface="+mj-lt"/>
                </a:rPr>
                <a:t>Vérifiez le paramétrage de votre logiciel de paie</a:t>
              </a:r>
            </a:p>
            <a:p>
              <a:pPr marL="714375" algn="ctr"/>
              <a:r>
                <a:rPr lang="fr-FR" b="1" i="1" dirty="0">
                  <a:solidFill>
                    <a:srgbClr val="FF0000"/>
                  </a:solidFill>
                  <a:latin typeface="+mj-lt"/>
                </a:rPr>
                <a:t>Il est possible que les AN ne soient pas intégrés dans assiette de calcul CP et/ou maladie</a:t>
              </a:r>
            </a:p>
          </p:txBody>
        </p:sp>
      </p:grpSp>
    </p:spTree>
    <p:extLst>
      <p:ext uri="{BB962C8B-B14F-4D97-AF65-F5344CB8AC3E}">
        <p14:creationId xmlns:p14="http://schemas.microsoft.com/office/powerpoint/2010/main" val="400966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0074D-5E4F-DCD5-814B-B0F138DC18EC}"/>
            </a:ext>
          </a:extLst>
        </p:cNvPr>
        <p:cNvGrpSpPr/>
        <p:nvPr/>
      </p:nvGrpSpPr>
      <p:grpSpPr>
        <a:xfrm>
          <a:off x="0" y="0"/>
          <a:ext cx="0" cy="0"/>
          <a:chOff x="0" y="0"/>
          <a:chExt cx="0" cy="0"/>
        </a:xfrm>
      </p:grpSpPr>
      <p:sp>
        <p:nvSpPr>
          <p:cNvPr id="5" name="Titre 1">
            <a:extLst>
              <a:ext uri="{FF2B5EF4-FFF2-40B4-BE49-F238E27FC236}">
                <a16:creationId xmlns:a16="http://schemas.microsoft.com/office/drawing/2014/main" id="{599C8002-6294-3B71-6352-103344C73666}"/>
              </a:ext>
            </a:extLst>
          </p:cNvPr>
          <p:cNvSpPr txBox="1">
            <a:spLocks/>
          </p:cNvSpPr>
          <p:nvPr/>
        </p:nvSpPr>
        <p:spPr>
          <a:xfrm>
            <a:off x="1066801" y="881510"/>
            <a:ext cx="10668000" cy="551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fr-FR" sz="4400" b="1" kern="1200" dirty="0">
                <a:solidFill>
                  <a:srgbClr val="002060"/>
                </a:solidFill>
                <a:latin typeface="+mj-lt"/>
                <a:ea typeface="+mj-ea"/>
                <a:cs typeface="+mj-cs"/>
              </a:defRPr>
            </a:lvl1pPr>
          </a:lstStyle>
          <a:p>
            <a:pPr algn="ctr">
              <a:defRPr/>
            </a:pPr>
            <a:r>
              <a:rPr lang="fr-FR" dirty="0"/>
              <a:t>Rappel des pauses et interruptions d’activité</a:t>
            </a:r>
          </a:p>
        </p:txBody>
      </p:sp>
      <p:pic>
        <p:nvPicPr>
          <p:cNvPr id="6" name="Image 5">
            <a:extLst>
              <a:ext uri="{FF2B5EF4-FFF2-40B4-BE49-F238E27FC236}">
                <a16:creationId xmlns:a16="http://schemas.microsoft.com/office/drawing/2014/main" id="{45271A0A-D4A1-246A-2B19-078BBE4CF12A}"/>
              </a:ext>
            </a:extLst>
          </p:cNvPr>
          <p:cNvPicPr>
            <a:picLocks noChangeAspect="1"/>
          </p:cNvPicPr>
          <p:nvPr/>
        </p:nvPicPr>
        <p:blipFill>
          <a:blip r:embed="rId2"/>
          <a:stretch>
            <a:fillRect/>
          </a:stretch>
        </p:blipFill>
        <p:spPr>
          <a:xfrm>
            <a:off x="2034900" y="1534485"/>
            <a:ext cx="8487960" cy="4439270"/>
          </a:xfrm>
          <a:prstGeom prst="rect">
            <a:avLst/>
          </a:prstGeom>
        </p:spPr>
      </p:pic>
      <p:sp>
        <p:nvSpPr>
          <p:cNvPr id="9" name="ZoneTexte 8">
            <a:extLst>
              <a:ext uri="{FF2B5EF4-FFF2-40B4-BE49-F238E27FC236}">
                <a16:creationId xmlns:a16="http://schemas.microsoft.com/office/drawing/2014/main" id="{22C8F3D0-0BF3-3117-11DF-1CEADA1E1A35}"/>
              </a:ext>
            </a:extLst>
          </p:cNvPr>
          <p:cNvSpPr txBox="1"/>
          <p:nvPr/>
        </p:nvSpPr>
        <p:spPr>
          <a:xfrm>
            <a:off x="4074160" y="6074767"/>
            <a:ext cx="5188408" cy="369332"/>
          </a:xfrm>
          <a:prstGeom prst="rect">
            <a:avLst/>
          </a:prstGeom>
          <a:noFill/>
        </p:spPr>
        <p:txBody>
          <a:bodyPr wrap="none" rtlCol="0">
            <a:spAutoFit/>
          </a:bodyPr>
          <a:lstStyle/>
          <a:p>
            <a:pPr algn="l"/>
            <a:r>
              <a:rPr lang="fr-FR" i="1" dirty="0">
                <a:solidFill>
                  <a:srgbClr val="FF0000"/>
                </a:solidFill>
                <a:effectLst>
                  <a:outerShdw blurRad="38100" dist="38100" dir="2700000" algn="tl">
                    <a:srgbClr val="000000">
                      <a:alpha val="43137"/>
                    </a:srgbClr>
                  </a:outerShdw>
                </a:effectLst>
              </a:rPr>
              <a:t>pour plus d’information </a:t>
            </a:r>
            <a:r>
              <a:rPr lang="fr-FR" i="1" dirty="0">
                <a:solidFill>
                  <a:srgbClr val="0070C0"/>
                </a:solidFill>
                <a:effectLst>
                  <a:outerShdw blurRad="38100" dist="38100" dir="2700000" algn="tl">
                    <a:srgbClr val="000000">
                      <a:alpha val="43137"/>
                    </a:srgbClr>
                  </a:outerShdw>
                </a:effectLst>
              </a:rPr>
              <a:t>: </a:t>
            </a:r>
            <a:r>
              <a:rPr lang="fr-FR" i="1" dirty="0">
                <a:solidFill>
                  <a:srgbClr val="0070C0"/>
                </a:solidFill>
                <a:effectLst>
                  <a:outerShdw blurRad="38100" dist="38100" dir="2700000" algn="tl">
                    <a:srgbClr val="000000">
                      <a:alpha val="43137"/>
                    </a:srgbClr>
                  </a:outerShdw>
                </a:effectLst>
                <a:hlinkClick r:id="rId3" action="ppaction://hlinkfile"/>
              </a:rPr>
              <a:t>le lien vers la Fiche ISIDOOR</a:t>
            </a:r>
            <a:endParaRPr lang="fr-FR"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996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4559E-294A-FE90-AC3D-17BD4214B14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FC84E913-7DFF-2843-4144-B324FE1200E6}"/>
              </a:ext>
            </a:extLst>
          </p:cNvPr>
          <p:cNvSpPr>
            <a:spLocks noGrp="1"/>
          </p:cNvSpPr>
          <p:nvPr>
            <p:ph type="title"/>
          </p:nvPr>
        </p:nvSpPr>
        <p:spPr>
          <a:xfrm>
            <a:off x="7459980" y="2539848"/>
            <a:ext cx="4732020" cy="1947834"/>
          </a:xfrm>
        </p:spPr>
        <p:txBody>
          <a:bodyPr>
            <a:normAutofit/>
          </a:bodyPr>
          <a:lstStyle/>
          <a:p>
            <a:pPr algn="ctr"/>
            <a:r>
              <a:rPr lang="fr-FR" altLang="fr-FR" dirty="0"/>
              <a:t>7. Barème remboursements</a:t>
            </a:r>
            <a:br>
              <a:rPr lang="fr-FR" altLang="fr-FR" dirty="0"/>
            </a:br>
            <a:r>
              <a:rPr lang="fr-FR" altLang="fr-FR" dirty="0"/>
              <a:t>septembre 2024</a:t>
            </a:r>
            <a:endParaRPr lang="fr-FR" dirty="0"/>
          </a:p>
        </p:txBody>
      </p:sp>
    </p:spTree>
    <p:extLst>
      <p:ext uri="{BB962C8B-B14F-4D97-AF65-F5344CB8AC3E}">
        <p14:creationId xmlns:p14="http://schemas.microsoft.com/office/powerpoint/2010/main" val="421365148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BC25-A291-85A4-CDEF-A0122B4FFE32}"/>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DF34435A-B4B6-2118-548B-629BB6AF48FC}"/>
              </a:ext>
            </a:extLst>
          </p:cNvPr>
          <p:cNvPicPr>
            <a:picLocks noChangeAspect="1"/>
          </p:cNvPicPr>
          <p:nvPr/>
        </p:nvPicPr>
        <p:blipFill>
          <a:blip r:embed="rId2"/>
          <a:stretch>
            <a:fillRect/>
          </a:stretch>
        </p:blipFill>
        <p:spPr>
          <a:xfrm>
            <a:off x="2832613" y="391835"/>
            <a:ext cx="7097115" cy="2152950"/>
          </a:xfrm>
          <a:prstGeom prst="rect">
            <a:avLst/>
          </a:prstGeom>
        </p:spPr>
      </p:pic>
      <p:pic>
        <p:nvPicPr>
          <p:cNvPr id="13" name="Image 12">
            <a:extLst>
              <a:ext uri="{FF2B5EF4-FFF2-40B4-BE49-F238E27FC236}">
                <a16:creationId xmlns:a16="http://schemas.microsoft.com/office/drawing/2014/main" id="{4C0E3A71-94F1-2D27-A969-D3C704A0CB57}"/>
              </a:ext>
            </a:extLst>
          </p:cNvPr>
          <p:cNvPicPr>
            <a:picLocks noChangeAspect="1"/>
          </p:cNvPicPr>
          <p:nvPr/>
        </p:nvPicPr>
        <p:blipFill>
          <a:blip r:embed="rId3"/>
          <a:stretch>
            <a:fillRect/>
          </a:stretch>
        </p:blipFill>
        <p:spPr>
          <a:xfrm>
            <a:off x="4138339" y="150209"/>
            <a:ext cx="3915321" cy="181000"/>
          </a:xfrm>
          <a:prstGeom prst="rect">
            <a:avLst/>
          </a:prstGeom>
        </p:spPr>
      </p:pic>
      <p:pic>
        <p:nvPicPr>
          <p:cNvPr id="3" name="Image 2">
            <a:extLst>
              <a:ext uri="{FF2B5EF4-FFF2-40B4-BE49-F238E27FC236}">
                <a16:creationId xmlns:a16="http://schemas.microsoft.com/office/drawing/2014/main" id="{8AB065A9-2366-0B81-82C6-1D18832FA048}"/>
              </a:ext>
            </a:extLst>
          </p:cNvPr>
          <p:cNvPicPr>
            <a:picLocks noChangeAspect="1"/>
          </p:cNvPicPr>
          <p:nvPr/>
        </p:nvPicPr>
        <p:blipFill>
          <a:blip r:embed="rId4"/>
          <a:stretch>
            <a:fillRect/>
          </a:stretch>
        </p:blipFill>
        <p:spPr>
          <a:xfrm>
            <a:off x="2832613" y="2430599"/>
            <a:ext cx="7082595" cy="4173401"/>
          </a:xfrm>
          <a:prstGeom prst="rect">
            <a:avLst/>
          </a:prstGeom>
        </p:spPr>
      </p:pic>
    </p:spTree>
    <p:extLst>
      <p:ext uri="{BB962C8B-B14F-4D97-AF65-F5344CB8AC3E}">
        <p14:creationId xmlns:p14="http://schemas.microsoft.com/office/powerpoint/2010/main" val="265750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74463-ECAA-2455-93EE-BDBA9D9FF7B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08C69E4-0018-DACD-B0DD-2BA49B2D85D7}"/>
              </a:ext>
            </a:extLst>
          </p:cNvPr>
          <p:cNvSpPr>
            <a:spLocks noGrp="1"/>
          </p:cNvSpPr>
          <p:nvPr>
            <p:ph type="title"/>
          </p:nvPr>
        </p:nvSpPr>
        <p:spPr>
          <a:xfrm>
            <a:off x="7459980" y="2539848"/>
            <a:ext cx="4732020" cy="1947834"/>
          </a:xfrm>
        </p:spPr>
        <p:txBody>
          <a:bodyPr>
            <a:normAutofit/>
          </a:bodyPr>
          <a:lstStyle/>
          <a:p>
            <a:pPr algn="ctr"/>
            <a:r>
              <a:rPr lang="fr-FR" altLang="fr-FR" dirty="0"/>
              <a:t>8. Vie du réseau</a:t>
            </a:r>
            <a:endParaRPr lang="fr-FR" dirty="0"/>
          </a:p>
        </p:txBody>
      </p:sp>
    </p:spTree>
    <p:extLst>
      <p:ext uri="{BB962C8B-B14F-4D97-AF65-F5344CB8AC3E}">
        <p14:creationId xmlns:p14="http://schemas.microsoft.com/office/powerpoint/2010/main" val="74699441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F88B8-15C7-A831-137F-6555FBF488F3}"/>
            </a:ext>
          </a:extLst>
        </p:cNvPr>
        <p:cNvGrpSpPr/>
        <p:nvPr/>
      </p:nvGrpSpPr>
      <p:grpSpPr>
        <a:xfrm>
          <a:off x="0" y="0"/>
          <a:ext cx="0" cy="0"/>
          <a:chOff x="0" y="0"/>
          <a:chExt cx="0" cy="0"/>
        </a:xfrm>
      </p:grpSpPr>
      <p:sp>
        <p:nvSpPr>
          <p:cNvPr id="2" name="Bulle narrative : ronde 1">
            <a:extLst>
              <a:ext uri="{FF2B5EF4-FFF2-40B4-BE49-F238E27FC236}">
                <a16:creationId xmlns:a16="http://schemas.microsoft.com/office/drawing/2014/main" id="{8D8C582A-479A-1AD9-6956-7AA72F04E551}"/>
              </a:ext>
            </a:extLst>
          </p:cNvPr>
          <p:cNvSpPr/>
          <p:nvPr/>
        </p:nvSpPr>
        <p:spPr>
          <a:xfrm>
            <a:off x="182880" y="3221117"/>
            <a:ext cx="4175760" cy="2184400"/>
          </a:xfrm>
          <a:prstGeom prst="wedgeEllipseCallo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solidFill>
                  <a:schemeClr val="tx1"/>
                </a:solidFill>
              </a:rPr>
              <a:t>Quel thème souhaiteriez-vous aborder lors de la prochaine </a:t>
            </a:r>
            <a:r>
              <a:rPr lang="fr-FR" dirty="0" err="1">
                <a:solidFill>
                  <a:schemeClr val="tx1"/>
                </a:solidFill>
              </a:rPr>
              <a:t>visio</a:t>
            </a:r>
            <a:r>
              <a:rPr lang="fr-FR" dirty="0">
                <a:solidFill>
                  <a:schemeClr val="tx1"/>
                </a:solidFill>
              </a:rPr>
              <a:t> qui se déroulera le </a:t>
            </a:r>
            <a:r>
              <a:rPr lang="fr-FR" b="1" dirty="0">
                <a:solidFill>
                  <a:schemeClr val="tx1"/>
                </a:solidFill>
                <a:effectLst>
                  <a:outerShdw blurRad="38100" dist="38100" dir="2700000" algn="tl">
                    <a:srgbClr val="000000">
                      <a:alpha val="43137"/>
                    </a:srgbClr>
                  </a:outerShdw>
                </a:effectLst>
              </a:rPr>
              <a:t>24 avril 2025 </a:t>
            </a:r>
            <a:r>
              <a:rPr lang="fr-FR" dirty="0">
                <a:solidFill>
                  <a:schemeClr val="tx1"/>
                </a:solidFill>
              </a:rPr>
              <a:t>?</a:t>
            </a:r>
          </a:p>
        </p:txBody>
      </p:sp>
      <p:sp>
        <p:nvSpPr>
          <p:cNvPr id="4" name="Phylactère : pensées 3">
            <a:extLst>
              <a:ext uri="{FF2B5EF4-FFF2-40B4-BE49-F238E27FC236}">
                <a16:creationId xmlns:a16="http://schemas.microsoft.com/office/drawing/2014/main" id="{4760C89D-5B4F-0975-0701-62AA08011635}"/>
              </a:ext>
            </a:extLst>
          </p:cNvPr>
          <p:cNvSpPr/>
          <p:nvPr/>
        </p:nvSpPr>
        <p:spPr>
          <a:xfrm>
            <a:off x="6269782" y="4079637"/>
            <a:ext cx="4791503" cy="21844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Seriez-vous intéressés par une session en présentielle sur la formation : les dispositifs, les financements, les dossiers de prise en charge AKTO …?</a:t>
            </a:r>
          </a:p>
        </p:txBody>
      </p:sp>
      <mc:AlternateContent xmlns:mc="http://schemas.openxmlformats.org/markup-compatibility/2006">
        <mc:Choice xmlns:am3d="http://schemas.microsoft.com/office/drawing/2017/model3d" Requires="am3d">
          <p:graphicFrame>
            <p:nvGraphicFramePr>
              <p:cNvPr id="18" name="Modèle 3D 17" descr="Réunion">
                <a:extLst>
                  <a:ext uri="{FF2B5EF4-FFF2-40B4-BE49-F238E27FC236}">
                    <a16:creationId xmlns:a16="http://schemas.microsoft.com/office/drawing/2014/main" id="{E90CA6FF-C137-397A-C8E4-4D3FBA5A393E}"/>
                  </a:ext>
                </a:extLst>
              </p:cNvPr>
              <p:cNvGraphicFramePr>
                <a:graphicFrameLocks noChangeAspect="1"/>
              </p:cNvGraphicFramePr>
              <p:nvPr>
                <p:extLst>
                  <p:ext uri="{D42A27DB-BD31-4B8C-83A1-F6EECF244321}">
                    <p14:modId xmlns:p14="http://schemas.microsoft.com/office/powerpoint/2010/main" val="2791636180"/>
                  </p:ext>
                </p:extLst>
              </p:nvPr>
            </p:nvGraphicFramePr>
            <p:xfrm>
              <a:off x="3247614" y="-6868"/>
              <a:ext cx="3522533" cy="2951310"/>
            </p:xfrm>
            <a:graphic>
              <a:graphicData uri="http://schemas.microsoft.com/office/drawing/2017/model3d">
                <am3d:model3d r:embed="rId2">
                  <am3d:spPr>
                    <a:xfrm>
                      <a:off x="0" y="0"/>
                      <a:ext cx="3522533" cy="2951310"/>
                    </a:xfrm>
                    <a:prstGeom prst="rect">
                      <a:avLst/>
                    </a:prstGeom>
                  </am3d:spPr>
                  <am3d:camera>
                    <am3d:pos x="0" y="0" z="65844652"/>
                    <am3d:up dx="0" dy="36000000" dz="0"/>
                    <am3d:lookAt x="0" y="0" z="0"/>
                    <am3d:perspective fov="2700000"/>
                  </am3d:camera>
                  <am3d:trans>
                    <am3d:meterPerModelUnit n="42584" d="1000000"/>
                    <am3d:preTrans dx="0" dy="-3993846" dz="0"/>
                    <am3d:scale>
                      <am3d:sx n="1000000" d="1000000"/>
                      <am3d:sy n="1000000" d="1000000"/>
                      <am3d:sz n="1000000" d="1000000"/>
                    </am3d:scale>
                    <am3d:rot ax="1819242" ay="1196772" az="676973"/>
                    <am3d:postTrans dx="0" dy="0" dz="0"/>
                  </am3d:trans>
                  <am3d:raster rName="Office3DRenderer" rVer="16.0.8326">
                    <am3d:blip r:embed="rId3"/>
                  </am3d:raster>
                  <am3d:objViewport viewportSz="529331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Modèle 3D 17" descr="Réunion">
                <a:extLst>
                  <a:ext uri="{FF2B5EF4-FFF2-40B4-BE49-F238E27FC236}">
                    <a16:creationId xmlns:a16="http://schemas.microsoft.com/office/drawing/2014/main" id="{E90CA6FF-C137-397A-C8E4-4D3FBA5A393E}"/>
                  </a:ext>
                </a:extLst>
              </p:cNvPr>
              <p:cNvPicPr>
                <a:picLocks noGrp="1" noRot="1" noChangeAspect="1" noMove="1" noResize="1" noEditPoints="1" noAdjustHandles="1" noChangeArrowheads="1" noChangeShapeType="1" noCrop="1"/>
              </p:cNvPicPr>
              <p:nvPr/>
            </p:nvPicPr>
            <p:blipFill>
              <a:blip r:embed="rId3"/>
              <a:stretch>
                <a:fillRect/>
              </a:stretch>
            </p:blipFill>
            <p:spPr>
              <a:xfrm>
                <a:off x="3247614" y="-6868"/>
                <a:ext cx="3522533" cy="2951310"/>
              </a:xfrm>
              <a:prstGeom prst="rect">
                <a:avLst/>
              </a:prstGeom>
            </p:spPr>
          </p:pic>
        </mc:Fallback>
      </mc:AlternateContent>
      <p:sp>
        <p:nvSpPr>
          <p:cNvPr id="20" name="ZoneTexte 19">
            <a:extLst>
              <a:ext uri="{FF2B5EF4-FFF2-40B4-BE49-F238E27FC236}">
                <a16:creationId xmlns:a16="http://schemas.microsoft.com/office/drawing/2014/main" id="{0D349783-96A1-F720-9B2B-9F7DDBBACF33}"/>
              </a:ext>
            </a:extLst>
          </p:cNvPr>
          <p:cNvSpPr txBox="1"/>
          <p:nvPr/>
        </p:nvSpPr>
        <p:spPr>
          <a:xfrm>
            <a:off x="7183120" y="498138"/>
            <a:ext cx="4897120" cy="2031325"/>
          </a:xfrm>
          <a:prstGeom prst="rect">
            <a:avLst/>
          </a:prstGeom>
          <a:noFill/>
        </p:spPr>
        <p:txBody>
          <a:bodyPr wrap="square" rtlCol="0">
            <a:spAutoFit/>
          </a:bodyPr>
          <a:lstStyle/>
          <a:p>
            <a:pPr algn="l"/>
            <a:r>
              <a:rPr lang="fr-FR" dirty="0">
                <a:solidFill>
                  <a:schemeClr val="accent1">
                    <a:lumMod val="75000"/>
                  </a:schemeClr>
                </a:solidFill>
                <a:latin typeface="Amasis MT Pro Medium" panose="02040604050005020304" pitchFamily="18" charset="0"/>
              </a:rPr>
              <a:t>L’UDOGEC organise une matinée d’échange avec les CE le </a:t>
            </a:r>
            <a:r>
              <a:rPr lang="fr-FR" b="1" u="sng" dirty="0">
                <a:solidFill>
                  <a:schemeClr val="accent1">
                    <a:lumMod val="75000"/>
                  </a:schemeClr>
                </a:solidFill>
                <a:latin typeface="Amasis MT Pro Medium" panose="02040604050005020304" pitchFamily="18" charset="0"/>
              </a:rPr>
              <a:t>07/05 à 09h00</a:t>
            </a:r>
          </a:p>
          <a:p>
            <a:pPr algn="l"/>
            <a:endParaRPr lang="fr-FR" dirty="0">
              <a:solidFill>
                <a:schemeClr val="accent1">
                  <a:lumMod val="75000"/>
                </a:schemeClr>
              </a:solidFill>
              <a:latin typeface="Amasis MT Pro Medium" panose="02040604050005020304" pitchFamily="18" charset="0"/>
            </a:endParaRPr>
          </a:p>
          <a:p>
            <a:pPr algn="l"/>
            <a:r>
              <a:rPr lang="fr-FR" dirty="0">
                <a:solidFill>
                  <a:schemeClr val="accent1">
                    <a:lumMod val="75000"/>
                  </a:schemeClr>
                </a:solidFill>
                <a:latin typeface="Amasis MT Pro Medium" panose="02040604050005020304" pitchFamily="18" charset="0"/>
              </a:rPr>
              <a:t>Les thèmes abordés :</a:t>
            </a:r>
          </a:p>
          <a:p>
            <a:pPr marL="285750" indent="-285750" algn="l">
              <a:buFontTx/>
              <a:buChar char="-"/>
            </a:pPr>
            <a:r>
              <a:rPr lang="fr-FR" dirty="0">
                <a:solidFill>
                  <a:schemeClr val="accent1">
                    <a:lumMod val="75000"/>
                  </a:schemeClr>
                </a:solidFill>
                <a:latin typeface="Amasis MT Pro Medium" panose="02040604050005020304" pitchFamily="18" charset="0"/>
              </a:rPr>
              <a:t>Préparer votre rentrée RH</a:t>
            </a:r>
          </a:p>
          <a:p>
            <a:pPr marL="285750" indent="-285750" algn="l">
              <a:buFontTx/>
              <a:buChar char="-"/>
            </a:pPr>
            <a:r>
              <a:rPr lang="fr-FR" dirty="0">
                <a:solidFill>
                  <a:schemeClr val="accent1">
                    <a:lumMod val="75000"/>
                  </a:schemeClr>
                </a:solidFill>
                <a:latin typeface="Amasis MT Pro Medium" panose="02040604050005020304" pitchFamily="18" charset="0"/>
              </a:rPr>
              <a:t>Anticiper la clôture des comptes 24-25</a:t>
            </a:r>
          </a:p>
          <a:p>
            <a:pPr marL="285750" indent="-285750" algn="l">
              <a:buFontTx/>
              <a:buChar char="-"/>
            </a:pPr>
            <a:r>
              <a:rPr lang="fr-FR" dirty="0">
                <a:solidFill>
                  <a:schemeClr val="accent1">
                    <a:lumMod val="75000"/>
                  </a:schemeClr>
                </a:solidFill>
                <a:latin typeface="Amasis MT Pro Medium" panose="02040604050005020304" pitchFamily="18" charset="0"/>
              </a:rPr>
              <a:t>Procédure type « Gestion des achats »</a:t>
            </a:r>
          </a:p>
        </p:txBody>
      </p:sp>
      <p:sp>
        <p:nvSpPr>
          <p:cNvPr id="22" name="ZoneTexte 21">
            <a:extLst>
              <a:ext uri="{FF2B5EF4-FFF2-40B4-BE49-F238E27FC236}">
                <a16:creationId xmlns:a16="http://schemas.microsoft.com/office/drawing/2014/main" id="{272CF5C7-0E14-25E3-5034-41CFE5491BD7}"/>
              </a:ext>
            </a:extLst>
          </p:cNvPr>
          <p:cNvSpPr txBox="1"/>
          <p:nvPr/>
        </p:nvSpPr>
        <p:spPr>
          <a:xfrm>
            <a:off x="8665534" y="2563073"/>
            <a:ext cx="1733108" cy="381369"/>
          </a:xfrm>
          <a:prstGeom prst="rect">
            <a:avLst/>
          </a:prstGeom>
          <a:noFill/>
        </p:spPr>
        <p:txBody>
          <a:bodyPr wrap="square">
            <a:spAutoFit/>
          </a:bodyPr>
          <a:lstStyle/>
          <a:p>
            <a:r>
              <a:rPr lang="fr-FR" sz="1800" u="sng" dirty="0">
                <a:solidFill>
                  <a:srgbClr val="4EA72E"/>
                </a:solidFill>
                <a:effectLst/>
                <a:latin typeface="Calibri Light" panose="020F0302020204030204" pitchFamily="34" charset="0"/>
                <a:ea typeface="Aptos" panose="020B0004020202020204" pitchFamily="34" charset="0"/>
                <a:hlinkClick r:id="rId4"/>
              </a:rPr>
              <a:t>INSCRIPTION ICI</a:t>
            </a:r>
            <a:endParaRPr lang="fr-FR" dirty="0"/>
          </a:p>
        </p:txBody>
      </p:sp>
      <p:sp>
        <p:nvSpPr>
          <p:cNvPr id="23" name="ZoneTexte 22">
            <a:extLst>
              <a:ext uri="{FF2B5EF4-FFF2-40B4-BE49-F238E27FC236}">
                <a16:creationId xmlns:a16="http://schemas.microsoft.com/office/drawing/2014/main" id="{97DBE270-965B-A155-5DDF-17DD42FBF8B9}"/>
              </a:ext>
            </a:extLst>
          </p:cNvPr>
          <p:cNvSpPr txBox="1"/>
          <p:nvPr/>
        </p:nvSpPr>
        <p:spPr>
          <a:xfrm>
            <a:off x="7710692" y="120673"/>
            <a:ext cx="3697422" cy="369332"/>
          </a:xfrm>
          <a:prstGeom prst="rect">
            <a:avLst/>
          </a:prstGeom>
          <a:noFill/>
        </p:spPr>
        <p:txBody>
          <a:bodyPr wrap="none" rtlCol="0">
            <a:spAutoFit/>
          </a:bodyPr>
          <a:lstStyle/>
          <a:p>
            <a:pPr algn="l"/>
            <a:r>
              <a:rPr lang="fr-FR" b="1" u="sng" dirty="0"/>
              <a:t>MATINEE D’ECHANGE LE 07/05/2025</a:t>
            </a:r>
          </a:p>
        </p:txBody>
      </p:sp>
      <p:sp>
        <p:nvSpPr>
          <p:cNvPr id="24" name="ZoneTexte 23">
            <a:extLst>
              <a:ext uri="{FF2B5EF4-FFF2-40B4-BE49-F238E27FC236}">
                <a16:creationId xmlns:a16="http://schemas.microsoft.com/office/drawing/2014/main" id="{E82E677E-E541-E2CD-193B-846CA1CC1820}"/>
              </a:ext>
            </a:extLst>
          </p:cNvPr>
          <p:cNvSpPr txBox="1"/>
          <p:nvPr/>
        </p:nvSpPr>
        <p:spPr>
          <a:xfrm>
            <a:off x="1161298" y="2753757"/>
            <a:ext cx="2157963" cy="369332"/>
          </a:xfrm>
          <a:prstGeom prst="rect">
            <a:avLst/>
          </a:prstGeom>
          <a:noFill/>
        </p:spPr>
        <p:txBody>
          <a:bodyPr wrap="none" rtlCol="0">
            <a:spAutoFit/>
          </a:bodyPr>
          <a:lstStyle/>
          <a:p>
            <a:pPr algn="l"/>
            <a:r>
              <a:rPr lang="fr-FR" b="1" u="sng" dirty="0"/>
              <a:t>VISIO LE 24/04/2025</a:t>
            </a:r>
          </a:p>
        </p:txBody>
      </p:sp>
      <p:sp>
        <p:nvSpPr>
          <p:cNvPr id="25" name="ZoneTexte 24">
            <a:extLst>
              <a:ext uri="{FF2B5EF4-FFF2-40B4-BE49-F238E27FC236}">
                <a16:creationId xmlns:a16="http://schemas.microsoft.com/office/drawing/2014/main" id="{B7E84A5B-151D-F5EC-2365-16493F33FFCA}"/>
              </a:ext>
            </a:extLst>
          </p:cNvPr>
          <p:cNvSpPr txBox="1"/>
          <p:nvPr/>
        </p:nvSpPr>
        <p:spPr>
          <a:xfrm>
            <a:off x="7030182" y="3544227"/>
            <a:ext cx="2971198" cy="369332"/>
          </a:xfrm>
          <a:prstGeom prst="rect">
            <a:avLst/>
          </a:prstGeom>
          <a:noFill/>
        </p:spPr>
        <p:txBody>
          <a:bodyPr wrap="none" rtlCol="0">
            <a:spAutoFit/>
          </a:bodyPr>
          <a:lstStyle/>
          <a:p>
            <a:pPr algn="l"/>
            <a:r>
              <a:rPr lang="fr-FR" b="1" u="sng" dirty="0"/>
              <a:t>SESSION SUR LA FORMATION</a:t>
            </a:r>
          </a:p>
        </p:txBody>
      </p:sp>
    </p:spTree>
    <p:extLst>
      <p:ext uri="{BB962C8B-B14F-4D97-AF65-F5344CB8AC3E}">
        <p14:creationId xmlns:p14="http://schemas.microsoft.com/office/powerpoint/2010/main" val="241221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DFF9-E2C3-8C31-B5A5-ABF09843AEFF}"/>
            </a:ext>
          </a:extLst>
        </p:cNvPr>
        <p:cNvGrpSpPr/>
        <p:nvPr/>
      </p:nvGrpSpPr>
      <p:grpSpPr>
        <a:xfrm>
          <a:off x="0" y="0"/>
          <a:ext cx="0" cy="0"/>
          <a:chOff x="0" y="0"/>
          <a:chExt cx="0" cy="0"/>
        </a:xfrm>
      </p:grpSpPr>
      <p:pic>
        <p:nvPicPr>
          <p:cNvPr id="19" name="Image 18" descr="Une image contenant texte, capture d’écran, Graphique, Police&#10;&#10;Le contenu généré par l’IA peut être incorrect.">
            <a:extLst>
              <a:ext uri="{FF2B5EF4-FFF2-40B4-BE49-F238E27FC236}">
                <a16:creationId xmlns:a16="http://schemas.microsoft.com/office/drawing/2014/main" id="{2CF2472D-08F0-1535-D821-7EBF6EB3C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40" y="909320"/>
            <a:ext cx="5039360" cy="5039360"/>
          </a:xfrm>
          <a:prstGeom prst="rect">
            <a:avLst/>
          </a:prstGeom>
        </p:spPr>
      </p:pic>
      <p:sp>
        <p:nvSpPr>
          <p:cNvPr id="26" name="ZoneTexte 25">
            <a:extLst>
              <a:ext uri="{FF2B5EF4-FFF2-40B4-BE49-F238E27FC236}">
                <a16:creationId xmlns:a16="http://schemas.microsoft.com/office/drawing/2014/main" id="{EF608B84-D7D1-52A1-F56C-CA7989F7C858}"/>
              </a:ext>
            </a:extLst>
          </p:cNvPr>
          <p:cNvSpPr txBox="1"/>
          <p:nvPr/>
        </p:nvSpPr>
        <p:spPr>
          <a:xfrm>
            <a:off x="6583680" y="2560320"/>
            <a:ext cx="4917440" cy="1200329"/>
          </a:xfrm>
          <a:prstGeom prst="rect">
            <a:avLst/>
          </a:prstGeom>
          <a:noFill/>
        </p:spPr>
        <p:txBody>
          <a:bodyPr wrap="square">
            <a:spAutoFit/>
          </a:bodyPr>
          <a:lstStyle/>
          <a:p>
            <a:r>
              <a:rPr lang="fr-FR" dirty="0">
                <a:hlinkClick r:id="rId3"/>
              </a:rPr>
              <a:t>https://forms.office.com/Pages/ResponsePage.aspx?id=Ktxskx69E02-iP8sVPcB1U9G9JLLAKpJu6Is7xt7J5RUMlc3OTdNR0RaNVg3MjBUS0FHMVJDWlFMNi4u</a:t>
            </a:r>
            <a:endParaRPr lang="fr-FR" dirty="0"/>
          </a:p>
        </p:txBody>
      </p:sp>
    </p:spTree>
    <p:extLst>
      <p:ext uri="{BB962C8B-B14F-4D97-AF65-F5344CB8AC3E}">
        <p14:creationId xmlns:p14="http://schemas.microsoft.com/office/powerpoint/2010/main" val="418745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899893-FEB7-37FE-502D-4AB090F1D951}"/>
              </a:ext>
            </a:extLst>
          </p:cNvPr>
          <p:cNvSpPr>
            <a:spLocks noGrp="1"/>
          </p:cNvSpPr>
          <p:nvPr>
            <p:ph type="title"/>
          </p:nvPr>
        </p:nvSpPr>
        <p:spPr>
          <a:xfrm>
            <a:off x="7459980" y="2539848"/>
            <a:ext cx="4732020" cy="1947834"/>
          </a:xfrm>
        </p:spPr>
        <p:txBody>
          <a:bodyPr>
            <a:normAutofit/>
          </a:bodyPr>
          <a:lstStyle/>
          <a:p>
            <a:pPr algn="ctr"/>
            <a:r>
              <a:rPr lang="fr-FR" altLang="fr-FR" dirty="0"/>
              <a:t>1. Définition</a:t>
            </a:r>
            <a:endParaRPr lang="fr-FR" dirty="0"/>
          </a:p>
        </p:txBody>
      </p:sp>
    </p:spTree>
    <p:extLst>
      <p:ext uri="{BB962C8B-B14F-4D97-AF65-F5344CB8AC3E}">
        <p14:creationId xmlns:p14="http://schemas.microsoft.com/office/powerpoint/2010/main" val="268400896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67BA7D-2987-F0A1-EC78-BA6D1B1C8FC4}"/>
              </a:ext>
            </a:extLst>
          </p:cNvPr>
          <p:cNvSpPr txBox="1"/>
          <p:nvPr/>
        </p:nvSpPr>
        <p:spPr>
          <a:xfrm>
            <a:off x="650241" y="2001520"/>
            <a:ext cx="10667999" cy="2702471"/>
          </a:xfrm>
          <a:prstGeom prst="rect">
            <a:avLst/>
          </a:prstGeom>
          <a:noFill/>
        </p:spPr>
        <p:txBody>
          <a:bodyPr wrap="square" rtlCol="0">
            <a:spAutoFit/>
          </a:bodyPr>
          <a:lstStyle/>
          <a:p>
            <a:pPr algn="just">
              <a:lnSpc>
                <a:spcPct val="200000"/>
              </a:lnSpc>
            </a:pPr>
            <a:r>
              <a:rPr lang="fr-FR" sz="2200" i="1" dirty="0">
                <a:solidFill>
                  <a:srgbClr val="0070C0"/>
                </a:solidFill>
                <a:effectLst>
                  <a:outerShdw blurRad="38100" dist="38100" dir="2700000" algn="tl">
                    <a:srgbClr val="000000">
                      <a:alpha val="43137"/>
                    </a:srgbClr>
                  </a:outerShdw>
                </a:effectLst>
                <a:latin typeface="Bookman Old Style" panose="02050604050505020204" pitchFamily="18" charset="0"/>
              </a:rPr>
              <a:t>L’avantage en nature consiste en la fourniture ou la mise à disposition par l’employeur d’un bien ou d’un service, permettant au salarié de faire l’économie des frais qu’il aurait dû normalement supporter. Il constitue un élément de rémunération soumis à cotisations sauf exception.</a:t>
            </a:r>
          </a:p>
        </p:txBody>
      </p:sp>
      <p:pic>
        <p:nvPicPr>
          <p:cNvPr id="4" name="Image 3">
            <a:extLst>
              <a:ext uri="{FF2B5EF4-FFF2-40B4-BE49-F238E27FC236}">
                <a16:creationId xmlns:a16="http://schemas.microsoft.com/office/drawing/2014/main" id="{4213CE34-795F-FA6A-BC80-DAEB7ACC5972}"/>
              </a:ext>
            </a:extLst>
          </p:cNvPr>
          <p:cNvPicPr>
            <a:picLocks noChangeAspect="1"/>
          </p:cNvPicPr>
          <p:nvPr/>
        </p:nvPicPr>
        <p:blipFill>
          <a:blip r:embed="rId3"/>
          <a:stretch>
            <a:fillRect/>
          </a:stretch>
        </p:blipFill>
        <p:spPr>
          <a:xfrm>
            <a:off x="4729129" y="213876"/>
            <a:ext cx="5029902" cy="1695687"/>
          </a:xfrm>
          <a:prstGeom prst="rect">
            <a:avLst/>
          </a:prstGeom>
        </p:spPr>
      </p:pic>
    </p:spTree>
    <p:extLst>
      <p:ext uri="{BB962C8B-B14F-4D97-AF65-F5344CB8AC3E}">
        <p14:creationId xmlns:p14="http://schemas.microsoft.com/office/powerpoint/2010/main" val="24378078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F60A-1F70-2BAD-DCFC-488F2EB2639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65F093D-A907-B628-30D7-7B4AA642FCB3}"/>
              </a:ext>
            </a:extLst>
          </p:cNvPr>
          <p:cNvSpPr>
            <a:spLocks noGrp="1"/>
          </p:cNvSpPr>
          <p:nvPr>
            <p:ph type="title"/>
          </p:nvPr>
        </p:nvSpPr>
        <p:spPr>
          <a:xfrm>
            <a:off x="7459980" y="2539848"/>
            <a:ext cx="4732020" cy="1947834"/>
          </a:xfrm>
        </p:spPr>
        <p:txBody>
          <a:bodyPr>
            <a:normAutofit/>
          </a:bodyPr>
          <a:lstStyle/>
          <a:p>
            <a:pPr algn="ctr"/>
            <a:r>
              <a:rPr lang="fr-FR" altLang="fr-FR" dirty="0"/>
              <a:t>2. Cadre juridique et règlementaire</a:t>
            </a:r>
            <a:endParaRPr lang="fr-FR" dirty="0"/>
          </a:p>
        </p:txBody>
      </p:sp>
    </p:spTree>
    <p:extLst>
      <p:ext uri="{BB962C8B-B14F-4D97-AF65-F5344CB8AC3E}">
        <p14:creationId xmlns:p14="http://schemas.microsoft.com/office/powerpoint/2010/main" val="952669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05D6-012C-EDE2-335A-873E6FD354E0}"/>
            </a:ext>
          </a:extLst>
        </p:cNvPr>
        <p:cNvGrpSpPr/>
        <p:nvPr/>
      </p:nvGrpSpPr>
      <p:grpSpPr>
        <a:xfrm>
          <a:off x="0" y="0"/>
          <a:ext cx="0" cy="0"/>
          <a:chOff x="0" y="0"/>
          <a:chExt cx="0" cy="0"/>
        </a:xfrm>
      </p:grpSpPr>
      <p:grpSp>
        <p:nvGrpSpPr>
          <p:cNvPr id="3" name="Groupe 2">
            <a:extLst>
              <a:ext uri="{FF2B5EF4-FFF2-40B4-BE49-F238E27FC236}">
                <a16:creationId xmlns:a16="http://schemas.microsoft.com/office/drawing/2014/main" id="{92A1094F-9657-8026-733F-D7C68AC45B1D}"/>
              </a:ext>
            </a:extLst>
          </p:cNvPr>
          <p:cNvGrpSpPr/>
          <p:nvPr/>
        </p:nvGrpSpPr>
        <p:grpSpPr>
          <a:xfrm>
            <a:off x="1500373" y="1089894"/>
            <a:ext cx="10096677" cy="3811501"/>
            <a:chOff x="1662933" y="1905293"/>
            <a:chExt cx="10096677" cy="2906571"/>
          </a:xfrm>
        </p:grpSpPr>
        <p:grpSp>
          <p:nvGrpSpPr>
            <p:cNvPr id="2" name="Groupe 1">
              <a:extLst>
                <a:ext uri="{FF2B5EF4-FFF2-40B4-BE49-F238E27FC236}">
                  <a16:creationId xmlns:a16="http://schemas.microsoft.com/office/drawing/2014/main" id="{942EDD43-5ECD-008F-CEF5-47DD62D51F80}"/>
                </a:ext>
              </a:extLst>
            </p:cNvPr>
            <p:cNvGrpSpPr/>
            <p:nvPr/>
          </p:nvGrpSpPr>
          <p:grpSpPr>
            <a:xfrm>
              <a:off x="1662933" y="1905293"/>
              <a:ext cx="9780923" cy="995625"/>
              <a:chOff x="5394960" y="1219200"/>
              <a:chExt cx="9780923" cy="995625"/>
            </a:xfrm>
          </p:grpSpPr>
          <p:sp>
            <p:nvSpPr>
              <p:cNvPr id="4" name="Flèche : droite 3">
                <a:extLst>
                  <a:ext uri="{FF2B5EF4-FFF2-40B4-BE49-F238E27FC236}">
                    <a16:creationId xmlns:a16="http://schemas.microsoft.com/office/drawing/2014/main" id="{1658DF66-0268-6A18-126E-ABC0704A87B7}"/>
                  </a:ext>
                </a:extLst>
              </p:cNvPr>
              <p:cNvSpPr/>
              <p:nvPr/>
            </p:nvSpPr>
            <p:spPr>
              <a:xfrm>
                <a:off x="5394960" y="129032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31FBD85C-5F9B-EE39-86E6-D38313297BEC}"/>
                  </a:ext>
                </a:extLst>
              </p:cNvPr>
              <p:cNvSpPr txBox="1"/>
              <p:nvPr/>
            </p:nvSpPr>
            <p:spPr>
              <a:xfrm>
                <a:off x="5902960" y="1219200"/>
                <a:ext cx="9272923" cy="995625"/>
              </a:xfrm>
              <a:prstGeom prst="rect">
                <a:avLst/>
              </a:prstGeom>
              <a:noFill/>
            </p:spPr>
            <p:txBody>
              <a:bodyPr wrap="square" rtlCol="0">
                <a:spAutoFit/>
              </a:bodyPr>
              <a:lstStyle/>
              <a:p>
                <a:r>
                  <a:rPr lang="fr-FR" dirty="0"/>
                  <a:t>Article L. 136-1-1 du code de la sécurité sociale, les cotisations de sécurité sociale, la CSG et la CRDS sont dues sur toutes les sommes ainsi que les avantages et accessoires en nature ou en argent qui y sont associés</a:t>
                </a:r>
              </a:p>
              <a:p>
                <a:r>
                  <a:rPr lang="fr-FR" dirty="0">
                    <a:hlinkClick r:id="rId2"/>
                  </a:rPr>
                  <a:t>https://www.legifrance.gouv.fr/codes/article_lc/LEGIARTI000048683400</a:t>
                </a:r>
                <a:endParaRPr lang="fr-FR" dirty="0"/>
              </a:p>
            </p:txBody>
          </p:sp>
        </p:grpSp>
        <p:grpSp>
          <p:nvGrpSpPr>
            <p:cNvPr id="9" name="Groupe 8">
              <a:extLst>
                <a:ext uri="{FF2B5EF4-FFF2-40B4-BE49-F238E27FC236}">
                  <a16:creationId xmlns:a16="http://schemas.microsoft.com/office/drawing/2014/main" id="{4AD55D7E-8D6D-F644-9776-2EEC9B61F935}"/>
                </a:ext>
              </a:extLst>
            </p:cNvPr>
            <p:cNvGrpSpPr/>
            <p:nvPr/>
          </p:nvGrpSpPr>
          <p:grpSpPr>
            <a:xfrm>
              <a:off x="1662933" y="3139340"/>
              <a:ext cx="9723166" cy="1477328"/>
              <a:chOff x="5394960" y="1922310"/>
              <a:chExt cx="9723166" cy="1477328"/>
            </a:xfrm>
          </p:grpSpPr>
          <p:sp>
            <p:nvSpPr>
              <p:cNvPr id="10" name="Flèche : droite 9">
                <a:extLst>
                  <a:ext uri="{FF2B5EF4-FFF2-40B4-BE49-F238E27FC236}">
                    <a16:creationId xmlns:a16="http://schemas.microsoft.com/office/drawing/2014/main" id="{96A874A1-B24C-751E-7BF3-CD72650DD3F5}"/>
                  </a:ext>
                </a:extLst>
              </p:cNvPr>
              <p:cNvSpPr/>
              <p:nvPr/>
            </p:nvSpPr>
            <p:spPr>
              <a:xfrm>
                <a:off x="5394960" y="1981336"/>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C5593205-646B-CB5B-561B-85EFEDA7BA57}"/>
                  </a:ext>
                </a:extLst>
              </p:cNvPr>
              <p:cNvSpPr txBox="1"/>
              <p:nvPr/>
            </p:nvSpPr>
            <p:spPr>
              <a:xfrm>
                <a:off x="5954079" y="1922310"/>
                <a:ext cx="9164047" cy="1477328"/>
              </a:xfrm>
              <a:prstGeom prst="rect">
                <a:avLst/>
              </a:prstGeom>
              <a:noFill/>
            </p:spPr>
            <p:txBody>
              <a:bodyPr wrap="square" rtlCol="0">
                <a:spAutoFit/>
              </a:bodyPr>
              <a:lstStyle/>
              <a:p>
                <a:pPr algn="l"/>
                <a:r>
                  <a:rPr lang="fr-FR" dirty="0"/>
                  <a:t>Articles 1 à 5 et 7 de l’arrêté du 25 février 2025 prévoit un système de forfaits qui est applicable pour les principaux avantages en nature : nourriture, logement, véhicule et outils issus des nouvelles technologies de l’information et de la communication </a:t>
                </a:r>
                <a:r>
                  <a:rPr lang="fr-FR" dirty="0">
                    <a:hlinkClick r:id="rId3"/>
                  </a:rPr>
                  <a:t>https://www.legifrance.gouv.fr/jorf/id/JORFTEXT000051254024</a:t>
                </a:r>
                <a:endParaRPr lang="fr-FR" dirty="0"/>
              </a:p>
              <a:p>
                <a:pPr algn="l"/>
                <a:endParaRPr lang="fr-FR" dirty="0"/>
              </a:p>
            </p:txBody>
          </p:sp>
        </p:grpSp>
        <p:sp>
          <p:nvSpPr>
            <p:cNvPr id="13" name="Flèche : droite 12">
              <a:extLst>
                <a:ext uri="{FF2B5EF4-FFF2-40B4-BE49-F238E27FC236}">
                  <a16:creationId xmlns:a16="http://schemas.microsoft.com/office/drawing/2014/main" id="{BBC6D75C-155E-0AAD-5242-80661931F755}"/>
                </a:ext>
              </a:extLst>
            </p:cNvPr>
            <p:cNvSpPr/>
            <p:nvPr/>
          </p:nvSpPr>
          <p:spPr>
            <a:xfrm>
              <a:off x="1662933" y="4364371"/>
              <a:ext cx="497840" cy="23368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7A609250-EBC1-D84F-9ADE-5D76A8DF8762}"/>
                </a:ext>
              </a:extLst>
            </p:cNvPr>
            <p:cNvSpPr txBox="1"/>
            <p:nvPr/>
          </p:nvSpPr>
          <p:spPr>
            <a:xfrm>
              <a:off x="2170934" y="4318985"/>
              <a:ext cx="9588676" cy="492879"/>
            </a:xfrm>
            <a:prstGeom prst="rect">
              <a:avLst/>
            </a:prstGeom>
            <a:noFill/>
          </p:spPr>
          <p:txBody>
            <a:bodyPr wrap="square" rtlCol="0">
              <a:spAutoFit/>
            </a:bodyPr>
            <a:lstStyle/>
            <a:p>
              <a:pPr algn="l"/>
              <a:r>
                <a:rPr lang="fr-FR" dirty="0"/>
                <a:t>CC EPNL Chapitre 4 : Classifications, salaires minima hiérarchiques et avantages conventionnels / Section 2 : Avantages conventionnels – </a:t>
              </a:r>
              <a:r>
                <a:rPr lang="fr-FR" dirty="0">
                  <a:hlinkClick r:id="rId4" action="ppaction://hlinkfile"/>
                </a:rPr>
                <a:t>Extrait de la CC</a:t>
              </a:r>
              <a:endParaRPr lang="fr-FR" dirty="0"/>
            </a:p>
          </p:txBody>
        </p:sp>
      </p:grpSp>
      <p:sp>
        <p:nvSpPr>
          <p:cNvPr id="24" name="Flèche : droite 23">
            <a:extLst>
              <a:ext uri="{FF2B5EF4-FFF2-40B4-BE49-F238E27FC236}">
                <a16:creationId xmlns:a16="http://schemas.microsoft.com/office/drawing/2014/main" id="{753D1A6F-C3B0-5E29-E357-C73FCD39FE68}"/>
              </a:ext>
            </a:extLst>
          </p:cNvPr>
          <p:cNvSpPr/>
          <p:nvPr/>
        </p:nvSpPr>
        <p:spPr>
          <a:xfrm>
            <a:off x="1551492" y="5208567"/>
            <a:ext cx="497840" cy="306434"/>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45B4965-F737-6126-E45D-9FD61460C4E3}"/>
              </a:ext>
            </a:extLst>
          </p:cNvPr>
          <p:cNvSpPr txBox="1"/>
          <p:nvPr/>
        </p:nvSpPr>
        <p:spPr>
          <a:xfrm>
            <a:off x="2059492" y="5115305"/>
            <a:ext cx="9411148" cy="1200329"/>
          </a:xfrm>
          <a:prstGeom prst="rect">
            <a:avLst/>
          </a:prstGeom>
          <a:noFill/>
        </p:spPr>
        <p:txBody>
          <a:bodyPr wrap="square" rtlCol="0">
            <a:spAutoFit/>
          </a:bodyPr>
          <a:lstStyle/>
          <a:p>
            <a:r>
              <a:rPr lang="fr-FR" dirty="0"/>
              <a:t>La rémunération est un élément essentiel du contrat, elle ne peut pas être modifiée, ni dans son montant, ni dans sa structure, sans l’accord du salarié.</a:t>
            </a:r>
          </a:p>
          <a:p>
            <a:r>
              <a:rPr lang="fr-FR" dirty="0"/>
              <a:t>Il faudra l’accord du salarié par avenant si un ou des avantages en nature sont prévus dans le contrat de travail du salarié et que l’employeur souhaite les supprimer. – </a:t>
            </a:r>
            <a:r>
              <a:rPr lang="fr-FR" dirty="0">
                <a:hlinkClick r:id="rId5" action="ppaction://hlinkfile"/>
              </a:rPr>
              <a:t>Lien fiche ISIDOOR</a:t>
            </a:r>
            <a:r>
              <a:rPr lang="fr-FR" dirty="0"/>
              <a:t> page 2</a:t>
            </a:r>
          </a:p>
        </p:txBody>
      </p:sp>
    </p:spTree>
    <p:extLst>
      <p:ext uri="{BB962C8B-B14F-4D97-AF65-F5344CB8AC3E}">
        <p14:creationId xmlns:p14="http://schemas.microsoft.com/office/powerpoint/2010/main" val="373767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03A4-F167-2087-4469-13DFC7A83E00}"/>
            </a:ext>
          </a:extLst>
        </p:cNvPr>
        <p:cNvGrpSpPr/>
        <p:nvPr/>
      </p:nvGrpSpPr>
      <p:grpSpPr>
        <a:xfrm>
          <a:off x="0" y="0"/>
          <a:ext cx="0" cy="0"/>
          <a:chOff x="0" y="0"/>
          <a:chExt cx="0" cy="0"/>
        </a:xfrm>
      </p:grpSpPr>
      <p:grpSp>
        <p:nvGrpSpPr>
          <p:cNvPr id="7" name="Groupe 6">
            <a:extLst>
              <a:ext uri="{FF2B5EF4-FFF2-40B4-BE49-F238E27FC236}">
                <a16:creationId xmlns:a16="http://schemas.microsoft.com/office/drawing/2014/main" id="{4F00725C-C4C8-2B33-B8A1-B3800D0B2086}"/>
              </a:ext>
            </a:extLst>
          </p:cNvPr>
          <p:cNvGrpSpPr/>
          <p:nvPr/>
        </p:nvGrpSpPr>
        <p:grpSpPr>
          <a:xfrm>
            <a:off x="365760" y="1811254"/>
            <a:ext cx="11501120" cy="3195201"/>
            <a:chOff x="365760" y="1811254"/>
            <a:chExt cx="11501120" cy="3195201"/>
          </a:xfrm>
        </p:grpSpPr>
        <p:grpSp>
          <p:nvGrpSpPr>
            <p:cNvPr id="2" name="Groupe 1">
              <a:extLst>
                <a:ext uri="{FF2B5EF4-FFF2-40B4-BE49-F238E27FC236}">
                  <a16:creationId xmlns:a16="http://schemas.microsoft.com/office/drawing/2014/main" id="{A4B63766-688C-F6A3-04C6-5D996F8FC7EA}"/>
                </a:ext>
              </a:extLst>
            </p:cNvPr>
            <p:cNvGrpSpPr/>
            <p:nvPr/>
          </p:nvGrpSpPr>
          <p:grpSpPr>
            <a:xfrm>
              <a:off x="1662933" y="1811254"/>
              <a:ext cx="9780923" cy="369332"/>
              <a:chOff x="5394960" y="1265688"/>
              <a:chExt cx="9780923" cy="281645"/>
            </a:xfrm>
          </p:grpSpPr>
          <p:sp>
            <p:nvSpPr>
              <p:cNvPr id="4" name="Flèche : droite 3">
                <a:extLst>
                  <a:ext uri="{FF2B5EF4-FFF2-40B4-BE49-F238E27FC236}">
                    <a16:creationId xmlns:a16="http://schemas.microsoft.com/office/drawing/2014/main" id="{E1246959-CC25-168F-8686-DBE52ACA6476}"/>
                  </a:ext>
                </a:extLst>
              </p:cNvPr>
              <p:cNvSpPr/>
              <p:nvPr/>
            </p:nvSpPr>
            <p:spPr>
              <a:xfrm>
                <a:off x="5394960" y="1290320"/>
                <a:ext cx="497840" cy="233680"/>
              </a:xfrm>
              <a:prstGeom prst="rightArrow">
                <a:avLst/>
              </a:prstGeom>
              <a:solidFill>
                <a:srgbClr val="CA3B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5809F29-6CFD-0FE4-141A-F348E6FBA742}"/>
                  </a:ext>
                </a:extLst>
              </p:cNvPr>
              <p:cNvSpPr txBox="1"/>
              <p:nvPr/>
            </p:nvSpPr>
            <p:spPr>
              <a:xfrm>
                <a:off x="5902960" y="1265688"/>
                <a:ext cx="9272923" cy="281645"/>
              </a:xfrm>
              <a:prstGeom prst="rect">
                <a:avLst/>
              </a:prstGeom>
              <a:noFill/>
            </p:spPr>
            <p:txBody>
              <a:bodyPr wrap="square" rtlCol="0">
                <a:spAutoFit/>
              </a:bodyPr>
              <a:lstStyle/>
              <a:p>
                <a:r>
                  <a:rPr lang="fr-FR" u="sng" dirty="0"/>
                  <a:t>Avantage en nature et fiche de paie</a:t>
                </a:r>
              </a:p>
            </p:txBody>
          </p:sp>
        </p:grpSp>
        <p:grpSp>
          <p:nvGrpSpPr>
            <p:cNvPr id="9" name="Groupe 8">
              <a:extLst>
                <a:ext uri="{FF2B5EF4-FFF2-40B4-BE49-F238E27FC236}">
                  <a16:creationId xmlns:a16="http://schemas.microsoft.com/office/drawing/2014/main" id="{718FF01B-3FA8-83B9-C3FA-6ABBFB5FE2BB}"/>
                </a:ext>
              </a:extLst>
            </p:cNvPr>
            <p:cNvGrpSpPr/>
            <p:nvPr/>
          </p:nvGrpSpPr>
          <p:grpSpPr>
            <a:xfrm>
              <a:off x="1666251" y="3598771"/>
              <a:ext cx="9713006" cy="369333"/>
              <a:chOff x="5398278" y="2097869"/>
              <a:chExt cx="9713006" cy="281645"/>
            </a:xfrm>
          </p:grpSpPr>
          <p:sp>
            <p:nvSpPr>
              <p:cNvPr id="10" name="Flèche : droite 9">
                <a:extLst>
                  <a:ext uri="{FF2B5EF4-FFF2-40B4-BE49-F238E27FC236}">
                    <a16:creationId xmlns:a16="http://schemas.microsoft.com/office/drawing/2014/main" id="{F24E8DD2-FA1F-0ECA-E06F-A15FCE9A0AA3}"/>
                  </a:ext>
                </a:extLst>
              </p:cNvPr>
              <p:cNvSpPr/>
              <p:nvPr/>
            </p:nvSpPr>
            <p:spPr>
              <a:xfrm>
                <a:off x="5398278" y="2125903"/>
                <a:ext cx="497840" cy="233680"/>
              </a:xfrm>
              <a:prstGeom prst="rightArrow">
                <a:avLst/>
              </a:prstGeom>
              <a:solidFill>
                <a:srgbClr val="16BBE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EE92C78C-BCD1-FAA0-4CC4-5A86454C2C20}"/>
                  </a:ext>
                </a:extLst>
              </p:cNvPr>
              <p:cNvSpPr txBox="1"/>
              <p:nvPr/>
            </p:nvSpPr>
            <p:spPr>
              <a:xfrm>
                <a:off x="5947237" y="2097869"/>
                <a:ext cx="9164047" cy="281645"/>
              </a:xfrm>
              <a:prstGeom prst="rect">
                <a:avLst/>
              </a:prstGeom>
              <a:noFill/>
            </p:spPr>
            <p:txBody>
              <a:bodyPr wrap="square" rtlCol="0">
                <a:spAutoFit/>
              </a:bodyPr>
              <a:lstStyle/>
              <a:p>
                <a:pPr algn="l"/>
                <a:r>
                  <a:rPr lang="fr-FR" u="sng" dirty="0"/>
                  <a:t>Avantage en nature et impôts</a:t>
                </a:r>
              </a:p>
            </p:txBody>
          </p:sp>
        </p:grpSp>
        <p:sp>
          <p:nvSpPr>
            <p:cNvPr id="5" name="ZoneTexte 4">
              <a:extLst>
                <a:ext uri="{FF2B5EF4-FFF2-40B4-BE49-F238E27FC236}">
                  <a16:creationId xmlns:a16="http://schemas.microsoft.com/office/drawing/2014/main" id="{BB06176A-146F-6308-D84E-A70BC950DFC6}"/>
                </a:ext>
              </a:extLst>
            </p:cNvPr>
            <p:cNvSpPr txBox="1"/>
            <p:nvPr/>
          </p:nvSpPr>
          <p:spPr>
            <a:xfrm>
              <a:off x="365760" y="2468880"/>
              <a:ext cx="11501120" cy="646331"/>
            </a:xfrm>
            <a:prstGeom prst="rect">
              <a:avLst/>
            </a:prstGeom>
            <a:noFill/>
          </p:spPr>
          <p:txBody>
            <a:bodyPr wrap="square" rtlCol="0">
              <a:spAutoFit/>
            </a:bodyPr>
            <a:lstStyle/>
            <a:p>
              <a:pPr algn="l"/>
              <a:r>
                <a:rPr lang="fr-FR" dirty="0"/>
                <a:t>Les avantages en nature doivent être </a:t>
              </a:r>
              <a:r>
                <a:rPr lang="fr-FR" b="1" dirty="0"/>
                <a:t>mentionnés dans le bulletin de salaire </a:t>
              </a:r>
              <a:r>
                <a:rPr lang="fr-FR" dirty="0"/>
                <a:t>dans la catégorie « salaire brut ». Une ligne du bulletin de salarie est prévu pour les avantages en nature.</a:t>
              </a:r>
            </a:p>
          </p:txBody>
        </p:sp>
        <p:sp>
          <p:nvSpPr>
            <p:cNvPr id="6" name="ZoneTexte 5">
              <a:extLst>
                <a:ext uri="{FF2B5EF4-FFF2-40B4-BE49-F238E27FC236}">
                  <a16:creationId xmlns:a16="http://schemas.microsoft.com/office/drawing/2014/main" id="{781BD8C2-E7BD-D4EA-866C-F15C4341D621}"/>
                </a:ext>
              </a:extLst>
            </p:cNvPr>
            <p:cNvSpPr txBox="1"/>
            <p:nvPr/>
          </p:nvSpPr>
          <p:spPr>
            <a:xfrm>
              <a:off x="365760" y="4083125"/>
              <a:ext cx="11501120" cy="923330"/>
            </a:xfrm>
            <a:prstGeom prst="rect">
              <a:avLst/>
            </a:prstGeom>
            <a:noFill/>
          </p:spPr>
          <p:txBody>
            <a:bodyPr wrap="square" rtlCol="0">
              <a:spAutoFit/>
            </a:bodyPr>
            <a:lstStyle/>
            <a:p>
              <a:pPr algn="l"/>
              <a:r>
                <a:rPr lang="fr-FR" dirty="0"/>
                <a:t>A la différence des frais professionnels, les avantages en nature sont soumis aux cotisations sociales.</a:t>
              </a:r>
            </a:p>
            <a:p>
              <a:pPr algn="l"/>
              <a:r>
                <a:rPr lang="fr-FR" dirty="0"/>
                <a:t>Les avantages en nature sont considérés comme une composante de la rémunération du salarié et font donc partie des </a:t>
              </a:r>
              <a:r>
                <a:rPr lang="fr-FR" b="1" dirty="0"/>
                <a:t>éléments imposables sur le revenu</a:t>
              </a:r>
              <a:r>
                <a:rPr lang="fr-FR" dirty="0"/>
                <a:t>. Il n’existe pas d’avantage non imposable pour les salariés.</a:t>
              </a:r>
            </a:p>
          </p:txBody>
        </p:sp>
      </p:grpSp>
    </p:spTree>
    <p:extLst>
      <p:ext uri="{BB962C8B-B14F-4D97-AF65-F5344CB8AC3E}">
        <p14:creationId xmlns:p14="http://schemas.microsoft.com/office/powerpoint/2010/main" val="291917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91256-77E3-3469-2E18-E662E404AB7F}"/>
            </a:ext>
          </a:extLst>
        </p:cNvPr>
        <p:cNvGrpSpPr/>
        <p:nvPr/>
      </p:nvGrpSpPr>
      <p:grpSpPr>
        <a:xfrm>
          <a:off x="0" y="0"/>
          <a:ext cx="0" cy="0"/>
          <a:chOff x="0" y="0"/>
          <a:chExt cx="0" cy="0"/>
        </a:xfrm>
      </p:grpSpPr>
      <p:pic>
        <p:nvPicPr>
          <p:cNvPr id="3" name="Image 2" descr="Une image contenant texte, capture d’écran, nombre, Parallèle&#10;&#10;Le contenu généré par l’IA peut être incorrect.">
            <a:extLst>
              <a:ext uri="{FF2B5EF4-FFF2-40B4-BE49-F238E27FC236}">
                <a16:creationId xmlns:a16="http://schemas.microsoft.com/office/drawing/2014/main" id="{DA306B18-D9F2-2765-2A1C-3468A6AEB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22" y="1070441"/>
            <a:ext cx="6576494" cy="4966017"/>
          </a:xfrm>
          <a:prstGeom prst="rect">
            <a:avLst/>
          </a:prstGeom>
        </p:spPr>
      </p:pic>
      <p:pic>
        <p:nvPicPr>
          <p:cNvPr id="13" name="Image 12">
            <a:extLst>
              <a:ext uri="{FF2B5EF4-FFF2-40B4-BE49-F238E27FC236}">
                <a16:creationId xmlns:a16="http://schemas.microsoft.com/office/drawing/2014/main" id="{A8573040-6BED-0F0B-B911-49CCFCD6ECC1}"/>
              </a:ext>
            </a:extLst>
          </p:cNvPr>
          <p:cNvPicPr>
            <a:picLocks noChangeAspect="1"/>
          </p:cNvPicPr>
          <p:nvPr/>
        </p:nvPicPr>
        <p:blipFill>
          <a:blip r:embed="rId3"/>
          <a:stretch>
            <a:fillRect/>
          </a:stretch>
        </p:blipFill>
        <p:spPr>
          <a:xfrm>
            <a:off x="7454301" y="1070441"/>
            <a:ext cx="4029637" cy="2210108"/>
          </a:xfrm>
          <a:prstGeom prst="rect">
            <a:avLst/>
          </a:prstGeom>
        </p:spPr>
        <p:style>
          <a:lnRef idx="2">
            <a:schemeClr val="accent1">
              <a:shade val="15000"/>
            </a:schemeClr>
          </a:lnRef>
          <a:fillRef idx="1">
            <a:schemeClr val="accent1"/>
          </a:fillRef>
          <a:effectRef idx="0">
            <a:schemeClr val="accent1"/>
          </a:effectRef>
          <a:fontRef idx="minor">
            <a:schemeClr val="lt1"/>
          </a:fontRef>
        </p:style>
      </p:pic>
      <p:pic>
        <p:nvPicPr>
          <p:cNvPr id="15" name="Image 14">
            <a:extLst>
              <a:ext uri="{FF2B5EF4-FFF2-40B4-BE49-F238E27FC236}">
                <a16:creationId xmlns:a16="http://schemas.microsoft.com/office/drawing/2014/main" id="{7D08D598-7E44-1909-69F4-3B021B360CFE}"/>
              </a:ext>
            </a:extLst>
          </p:cNvPr>
          <p:cNvPicPr>
            <a:picLocks noChangeAspect="1"/>
          </p:cNvPicPr>
          <p:nvPr/>
        </p:nvPicPr>
        <p:blipFill>
          <a:blip r:embed="rId4"/>
          <a:stretch>
            <a:fillRect/>
          </a:stretch>
        </p:blipFill>
        <p:spPr>
          <a:xfrm>
            <a:off x="7511459" y="3815609"/>
            <a:ext cx="3972479" cy="1971950"/>
          </a:xfrm>
          <a:prstGeom prst="rect">
            <a:avLst/>
          </a:prstGeom>
        </p:spPr>
      </p:pic>
      <p:sp>
        <p:nvSpPr>
          <p:cNvPr id="17" name="Organigramme : Procédé 16">
            <a:extLst>
              <a:ext uri="{FF2B5EF4-FFF2-40B4-BE49-F238E27FC236}">
                <a16:creationId xmlns:a16="http://schemas.microsoft.com/office/drawing/2014/main" id="{545B2B41-C5A6-0295-E669-B290FB2884A3}"/>
              </a:ext>
            </a:extLst>
          </p:cNvPr>
          <p:cNvSpPr/>
          <p:nvPr/>
        </p:nvSpPr>
        <p:spPr>
          <a:xfrm>
            <a:off x="406400" y="1320800"/>
            <a:ext cx="4836160" cy="142240"/>
          </a:xfrm>
          <a:prstGeom prst="flowChartProcess">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Procédé 17">
            <a:extLst>
              <a:ext uri="{FF2B5EF4-FFF2-40B4-BE49-F238E27FC236}">
                <a16:creationId xmlns:a16="http://schemas.microsoft.com/office/drawing/2014/main" id="{7DAFD488-361F-EBE1-8EE3-1542DFEBAF10}"/>
              </a:ext>
            </a:extLst>
          </p:cNvPr>
          <p:cNvSpPr/>
          <p:nvPr/>
        </p:nvSpPr>
        <p:spPr>
          <a:xfrm>
            <a:off x="413422" y="4947920"/>
            <a:ext cx="4836160" cy="142240"/>
          </a:xfrm>
          <a:prstGeom prst="flowChartProcess">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Procédé 18">
            <a:extLst>
              <a:ext uri="{FF2B5EF4-FFF2-40B4-BE49-F238E27FC236}">
                <a16:creationId xmlns:a16="http://schemas.microsoft.com/office/drawing/2014/main" id="{221BFCC3-4BB9-78E8-75D1-E9F80B7DBB0A}"/>
              </a:ext>
            </a:extLst>
          </p:cNvPr>
          <p:cNvSpPr/>
          <p:nvPr/>
        </p:nvSpPr>
        <p:spPr>
          <a:xfrm>
            <a:off x="7511458" y="1513840"/>
            <a:ext cx="3888061" cy="152400"/>
          </a:xfrm>
          <a:prstGeom prst="flowChartProcess">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Procédé 19">
            <a:extLst>
              <a:ext uri="{FF2B5EF4-FFF2-40B4-BE49-F238E27FC236}">
                <a16:creationId xmlns:a16="http://schemas.microsoft.com/office/drawing/2014/main" id="{A84CEB24-84E0-4385-E571-BFC73892C34E}"/>
              </a:ext>
            </a:extLst>
          </p:cNvPr>
          <p:cNvSpPr/>
          <p:nvPr/>
        </p:nvSpPr>
        <p:spPr>
          <a:xfrm>
            <a:off x="7545077" y="4246880"/>
            <a:ext cx="3888061" cy="152400"/>
          </a:xfrm>
          <a:prstGeom prst="flowChartProcess">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Procédé 20">
            <a:extLst>
              <a:ext uri="{FF2B5EF4-FFF2-40B4-BE49-F238E27FC236}">
                <a16:creationId xmlns:a16="http://schemas.microsoft.com/office/drawing/2014/main" id="{5FA0DCA7-FBB1-79F6-4D52-2EB3A51CFA3F}"/>
              </a:ext>
            </a:extLst>
          </p:cNvPr>
          <p:cNvSpPr/>
          <p:nvPr/>
        </p:nvSpPr>
        <p:spPr>
          <a:xfrm>
            <a:off x="2692400" y="1158240"/>
            <a:ext cx="2550160" cy="142240"/>
          </a:xfrm>
          <a:prstGeom prst="flowChart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Procédé 21">
            <a:extLst>
              <a:ext uri="{FF2B5EF4-FFF2-40B4-BE49-F238E27FC236}">
                <a16:creationId xmlns:a16="http://schemas.microsoft.com/office/drawing/2014/main" id="{474A9B7E-B14D-51E2-2E3E-CF81E3D23BB6}"/>
              </a:ext>
            </a:extLst>
          </p:cNvPr>
          <p:cNvSpPr/>
          <p:nvPr/>
        </p:nvSpPr>
        <p:spPr>
          <a:xfrm>
            <a:off x="7454301" y="1070441"/>
            <a:ext cx="1964019" cy="230039"/>
          </a:xfrm>
          <a:prstGeom prst="flowChartProcess">
            <a:avLst/>
          </a:prstGeom>
          <a:noFill/>
          <a:ln w="69850">
            <a:solidFill>
              <a:srgbClr val="16BB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Procédé 22">
            <a:extLst>
              <a:ext uri="{FF2B5EF4-FFF2-40B4-BE49-F238E27FC236}">
                <a16:creationId xmlns:a16="http://schemas.microsoft.com/office/drawing/2014/main" id="{7BBEF3C0-9338-0888-0896-51951F5C55BE}"/>
              </a:ext>
            </a:extLst>
          </p:cNvPr>
          <p:cNvSpPr/>
          <p:nvPr/>
        </p:nvSpPr>
        <p:spPr>
          <a:xfrm>
            <a:off x="7545077" y="3808869"/>
            <a:ext cx="1964019" cy="230039"/>
          </a:xfrm>
          <a:prstGeom prst="flowChartProcess">
            <a:avLst/>
          </a:prstGeom>
          <a:noFill/>
          <a:ln w="69850">
            <a:solidFill>
              <a:srgbClr val="16BB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9140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81B8-2FE2-8F43-87D4-5A13D5F135C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AD08A1C-EE8A-D9FF-A748-4BF917863615}"/>
              </a:ext>
            </a:extLst>
          </p:cNvPr>
          <p:cNvSpPr>
            <a:spLocks noGrp="1"/>
          </p:cNvSpPr>
          <p:nvPr>
            <p:ph type="title"/>
          </p:nvPr>
        </p:nvSpPr>
        <p:spPr>
          <a:xfrm>
            <a:off x="7459980" y="2539848"/>
            <a:ext cx="4732020" cy="1947834"/>
          </a:xfrm>
        </p:spPr>
        <p:txBody>
          <a:bodyPr>
            <a:normAutofit fontScale="90000"/>
          </a:bodyPr>
          <a:lstStyle/>
          <a:p>
            <a:pPr algn="ctr"/>
            <a:r>
              <a:rPr lang="fr-FR" altLang="fr-FR" dirty="0"/>
              <a:t>3. Différences entre frais professionnels et avantages en nature</a:t>
            </a:r>
            <a:endParaRPr lang="fr-FR" dirty="0"/>
          </a:p>
        </p:txBody>
      </p:sp>
    </p:spTree>
    <p:extLst>
      <p:ext uri="{BB962C8B-B14F-4D97-AF65-F5344CB8AC3E}">
        <p14:creationId xmlns:p14="http://schemas.microsoft.com/office/powerpoint/2010/main" val="1414353800"/>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1.15.0.6311"/>
  <p:tag name="SLIDO_PRESENTATION_ID" val="ef0c3776-4211-4945-9dbd-2783e26cb480"/>
  <p:tag name="SLIDO_EVENT_UUID" val="98a8e65c-f88b-4a8a-80f8-6208e6af4769"/>
  <p:tag name="SLIDO_EVENT_SECTION_UUID" val="301398c8-0b81-40c2-98f4-13f3b6c65ea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résentation PPt Udogec.potx" id="{0391B55D-0418-4E9B-935E-A4CF5F7D22C9}" vid="{B3709809-24C0-4E3A-A287-41B9D5B4B53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5568</TotalTime>
  <Words>1177</Words>
  <Application>Microsoft Office PowerPoint</Application>
  <PresentationFormat>Grand écran</PresentationFormat>
  <Paragraphs>113</Paragraphs>
  <Slides>26</Slides>
  <Notes>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26</vt:i4>
      </vt:variant>
    </vt:vector>
  </HeadingPairs>
  <TitlesOfParts>
    <vt:vector size="36" baseType="lpstr">
      <vt:lpstr>Amasis MT Pro Medium</vt:lpstr>
      <vt:lpstr>Aptos</vt:lpstr>
      <vt:lpstr>Aptos Display</vt:lpstr>
      <vt:lpstr>Arial</vt:lpstr>
      <vt:lpstr>Bookman Old Style</vt:lpstr>
      <vt:lpstr>Calibri</vt:lpstr>
      <vt:lpstr>Calibri Light</vt:lpstr>
      <vt:lpstr>Wingdings</vt:lpstr>
      <vt:lpstr>Thème Office</vt:lpstr>
      <vt:lpstr>Conception personnalisée</vt:lpstr>
      <vt:lpstr>Les avantages en nature</vt:lpstr>
      <vt:lpstr>INTRODUCTION</vt:lpstr>
      <vt:lpstr>1. Définition</vt:lpstr>
      <vt:lpstr>Présentation PowerPoint</vt:lpstr>
      <vt:lpstr>2. Cadre juridique et règlementaire</vt:lpstr>
      <vt:lpstr>Présentation PowerPoint</vt:lpstr>
      <vt:lpstr>Présentation PowerPoint</vt:lpstr>
      <vt:lpstr>Présentation PowerPoint</vt:lpstr>
      <vt:lpstr>3. Différences entre frais professionnels et avantages en nature</vt:lpstr>
      <vt:lpstr>Présentation PowerPoint</vt:lpstr>
      <vt:lpstr>Présentation PowerPoint</vt:lpstr>
      <vt:lpstr>4. Les principaux types d’avantages en nature</vt:lpstr>
      <vt:lpstr>Présentation PowerPoint</vt:lpstr>
      <vt:lpstr>5. Avantages conventionnels</vt:lpstr>
      <vt:lpstr>Présentation PowerPoint</vt:lpstr>
      <vt:lpstr>6. Focus Frais de repas</vt:lpstr>
      <vt:lpstr>Présentation PowerPoint</vt:lpstr>
      <vt:lpstr>Présentation PowerPoint</vt:lpstr>
      <vt:lpstr>Présentation PowerPoint</vt:lpstr>
      <vt:lpstr>Présentation PowerPoint</vt:lpstr>
      <vt:lpstr>Présentation PowerPoint</vt:lpstr>
      <vt:lpstr>7. Barème remboursements septembre 2024</vt:lpstr>
      <vt:lpstr>Présentation PowerPoint</vt:lpstr>
      <vt:lpstr>8. Vie du réseau</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Sophie EOUZAN</dc:creator>
  <cp:lastModifiedBy>Anaelle HAMON</cp:lastModifiedBy>
  <cp:revision>160</cp:revision>
  <dcterms:created xsi:type="dcterms:W3CDTF">2024-10-30T09:19:11Z</dcterms:created>
  <dcterms:modified xsi:type="dcterms:W3CDTF">2025-11-28T10:33:53Z</dcterms:modified>
</cp:coreProperties>
</file>