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6.jpg" ContentType="image/jpg"/>
  <Override PartName="/ppt/media/image37.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7.jpg" ContentType="image/jpg"/>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9"/>
  </p:notesMasterIdLst>
  <p:handoutMasterIdLst>
    <p:handoutMasterId r:id="rId70"/>
  </p:handoutMasterIdLst>
  <p:sldIdLst>
    <p:sldId id="615" r:id="rId5"/>
    <p:sldId id="622" r:id="rId6"/>
    <p:sldId id="637" r:id="rId7"/>
    <p:sldId id="2165" r:id="rId8"/>
    <p:sldId id="2188" r:id="rId9"/>
    <p:sldId id="616" r:id="rId10"/>
    <p:sldId id="2189" r:id="rId11"/>
    <p:sldId id="785" r:id="rId12"/>
    <p:sldId id="2190" r:id="rId13"/>
    <p:sldId id="2191" r:id="rId14"/>
    <p:sldId id="2192" r:id="rId15"/>
    <p:sldId id="2193" r:id="rId16"/>
    <p:sldId id="620" r:id="rId17"/>
    <p:sldId id="619" r:id="rId18"/>
    <p:sldId id="2194" r:id="rId19"/>
    <p:sldId id="795" r:id="rId20"/>
    <p:sldId id="282" r:id="rId21"/>
    <p:sldId id="283" r:id="rId22"/>
    <p:sldId id="284" r:id="rId23"/>
    <p:sldId id="2195" r:id="rId24"/>
    <p:sldId id="286" r:id="rId25"/>
    <p:sldId id="2196" r:id="rId26"/>
    <p:sldId id="2199" r:id="rId27"/>
    <p:sldId id="299" r:id="rId28"/>
    <p:sldId id="300" r:id="rId29"/>
    <p:sldId id="301" r:id="rId30"/>
    <p:sldId id="302" r:id="rId31"/>
    <p:sldId id="2201" r:id="rId32"/>
    <p:sldId id="2202" r:id="rId33"/>
    <p:sldId id="786" r:id="rId34"/>
    <p:sldId id="787" r:id="rId35"/>
    <p:sldId id="788" r:id="rId36"/>
    <p:sldId id="789" r:id="rId37"/>
    <p:sldId id="790" r:id="rId38"/>
    <p:sldId id="791" r:id="rId39"/>
    <p:sldId id="792" r:id="rId40"/>
    <p:sldId id="2203" r:id="rId41"/>
    <p:sldId id="2204" r:id="rId42"/>
    <p:sldId id="2205" r:id="rId43"/>
    <p:sldId id="2206" r:id="rId44"/>
    <p:sldId id="2183" r:id="rId45"/>
    <p:sldId id="2207" r:id="rId46"/>
    <p:sldId id="2208" r:id="rId47"/>
    <p:sldId id="623" r:id="rId48"/>
    <p:sldId id="624" r:id="rId49"/>
    <p:sldId id="629" r:id="rId50"/>
    <p:sldId id="632" r:id="rId51"/>
    <p:sldId id="630" r:id="rId52"/>
    <p:sldId id="644" r:id="rId53"/>
    <p:sldId id="636" r:id="rId54"/>
    <p:sldId id="635" r:id="rId55"/>
    <p:sldId id="2209" r:id="rId56"/>
    <p:sldId id="639" r:id="rId57"/>
    <p:sldId id="625" r:id="rId58"/>
    <p:sldId id="626" r:id="rId59"/>
    <p:sldId id="628" r:id="rId60"/>
    <p:sldId id="2210" r:id="rId61"/>
    <p:sldId id="638" r:id="rId62"/>
    <p:sldId id="640" r:id="rId63"/>
    <p:sldId id="641" r:id="rId64"/>
    <p:sldId id="642" r:id="rId65"/>
    <p:sldId id="368" r:id="rId66"/>
    <p:sldId id="369" r:id="rId67"/>
    <p:sldId id="797" r:id="rId68"/>
  </p:sldIdLst>
  <p:sldSz cx="12192000" cy="6858000"/>
  <p:notesSz cx="9926638" cy="6797675"/>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FF"/>
    <a:srgbClr val="003399"/>
    <a:srgbClr val="0066FF"/>
    <a:srgbClr val="0099CC"/>
    <a:srgbClr val="33CCCC"/>
    <a:srgbClr val="66FF33"/>
    <a:srgbClr val="33CC33"/>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247" autoAdjust="0"/>
  </p:normalViewPr>
  <p:slideViewPr>
    <p:cSldViewPr snapToGrid="0">
      <p:cViewPr varScale="1">
        <p:scale>
          <a:sx n="106" d="100"/>
          <a:sy n="106" d="100"/>
        </p:scale>
        <p:origin x="798"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848"/>
    </p:cViewPr>
  </p:sorterViewPr>
  <p:notesViewPr>
    <p:cSldViewPr snapToGrid="0">
      <p:cViewPr varScale="1">
        <p:scale>
          <a:sx n="58" d="100"/>
          <a:sy n="58" d="100"/>
        </p:scale>
        <p:origin x="1860"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85A84-6769-4947-917E-B4FA383E9599}"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fr-FR"/>
        </a:p>
      </dgm:t>
    </dgm:pt>
    <dgm:pt modelId="{FD997B4E-B2D3-4717-BDCC-E139EB9E822E}">
      <dgm:prSet phldrT="[Texte]" custT="1"/>
      <dgm:spPr>
        <a:xfrm>
          <a:off x="0" y="2109"/>
          <a:ext cx="2961895" cy="4316260"/>
        </a:xfrm>
        <a:prstGeom prst="rect">
          <a:avLst/>
        </a:prstGeom>
      </dgm:spPr>
      <dgm:t>
        <a:bodyPr/>
        <a:lstStyle/>
        <a:p>
          <a:pPr>
            <a:buNone/>
          </a:pPr>
          <a:endParaRPr lang="fr-FR" sz="2400" kern="1200" dirty="0">
            <a:solidFill>
              <a:srgbClr val="43556B"/>
            </a:solidFill>
            <a:latin typeface="Calibri" panose="020F0502020204030204" pitchFamily="34" charset="0"/>
            <a:ea typeface="+mn-ea"/>
            <a:cs typeface="Calibri" panose="020F0502020204030204" pitchFamily="34" charset="0"/>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endParaRPr lang="fr-FR" sz="1100" kern="1200" dirty="0">
            <a:solidFill>
              <a:srgbClr val="43556B"/>
            </a:solidFill>
            <a:latin typeface="Arial"/>
            <a:ea typeface="+mn-ea"/>
            <a:cs typeface="+mn-cs"/>
          </a:endParaRPr>
        </a:p>
        <a:p>
          <a:pPr>
            <a:buNone/>
          </a:pPr>
          <a:r>
            <a:rPr lang="fr-FR" sz="1800" b="1" kern="1200" dirty="0">
              <a:solidFill>
                <a:srgbClr val="002060"/>
              </a:solidFill>
              <a:latin typeface="Calibri" panose="020F0502020204030204"/>
              <a:ea typeface="+mn-ea"/>
              <a:cs typeface="+mn-cs"/>
            </a:rPr>
            <a:t>CONTRATS DE TRAVAIL</a:t>
          </a:r>
        </a:p>
        <a:p>
          <a:pPr>
            <a:buNone/>
          </a:pPr>
          <a:endParaRPr lang="fr-FR" sz="2400" b="1" kern="1200" dirty="0">
            <a:solidFill>
              <a:srgbClr val="43556B"/>
            </a:solidFill>
            <a:latin typeface="Calibri" panose="020F0502020204030204" pitchFamily="34" charset="0"/>
            <a:ea typeface="+mn-ea"/>
            <a:cs typeface="Calibri" panose="020F0502020204030204" pitchFamily="34" charset="0"/>
          </a:endParaRPr>
        </a:p>
      </dgm:t>
    </dgm:pt>
    <dgm:pt modelId="{022FAA07-3265-4981-B7EF-7BFB35DBC89A}" type="parTrans" cxnId="{DC9292AE-CB79-4352-A3A5-1C35D72463C6}">
      <dgm:prSet/>
      <dgm:spPr/>
      <dgm:t>
        <a:bodyPr/>
        <a:lstStyle/>
        <a:p>
          <a:endParaRPr lang="fr-FR"/>
        </a:p>
      </dgm:t>
    </dgm:pt>
    <dgm:pt modelId="{B6338E37-8A1A-4599-8B68-3BC068A151A3}" type="sibTrans" cxnId="{DC9292AE-CB79-4352-A3A5-1C35D72463C6}">
      <dgm:prSet/>
      <dgm:spPr/>
      <dgm:t>
        <a:bodyPr/>
        <a:lstStyle/>
        <a:p>
          <a:endParaRPr lang="fr-FR"/>
        </a:p>
      </dgm:t>
    </dgm:pt>
    <dgm:pt modelId="{737D62CB-2924-4DE0-9C42-EF53607F66D9}">
      <dgm:prSet phldrT="[Texte]" custT="1"/>
      <dgm:spPr>
        <a:xfrm>
          <a:off x="3062840" y="52848"/>
          <a:ext cx="5282778" cy="1014784"/>
        </a:xfrm>
        <a:prstGeom prst="rect">
          <a:avLst/>
        </a:prstGeom>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Contrat à Durée Indéterminée (CDI)</a:t>
          </a:r>
        </a:p>
        <a:p>
          <a:pPr marL="0" marR="0" lvl="0" indent="0"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 Temps constant</a:t>
          </a:r>
        </a:p>
        <a:p>
          <a:pPr marL="0" marR="0" lvl="0" indent="0"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 Répartition pluri-Hebdomadaire</a:t>
          </a:r>
        </a:p>
      </dgm:t>
    </dgm:pt>
    <dgm:pt modelId="{62516834-120F-4727-9BAA-DE518EA32664}" type="parTrans" cxnId="{FE7F4F2D-EB96-43DE-9411-EF2EA599C558}">
      <dgm:prSet/>
      <dgm:spPr/>
      <dgm:t>
        <a:bodyPr/>
        <a:lstStyle/>
        <a:p>
          <a:endParaRPr lang="fr-FR"/>
        </a:p>
      </dgm:t>
    </dgm:pt>
    <dgm:pt modelId="{52138CBD-24C1-458E-AB58-5461028A9510}" type="sibTrans" cxnId="{FE7F4F2D-EB96-43DE-9411-EF2EA599C558}">
      <dgm:prSet/>
      <dgm:spPr/>
      <dgm:t>
        <a:bodyPr/>
        <a:lstStyle/>
        <a:p>
          <a:endParaRPr lang="fr-FR"/>
        </a:p>
      </dgm:t>
    </dgm:pt>
    <dgm:pt modelId="{5DAE9BC1-431E-4C97-B4ED-03027F700EB2}">
      <dgm:prSet custT="1"/>
      <dgm:spPr>
        <a:xfrm>
          <a:off x="3062840" y="2183897"/>
          <a:ext cx="5282778" cy="1014784"/>
        </a:xfrm>
        <a:prstGeom prst="rect">
          <a:avLst/>
        </a:prstGeom>
      </dgm:spPr>
      <dgm:t>
        <a:bodyPr/>
        <a:lstStyle/>
        <a:p>
          <a:pPr marL="0" lvl="0" indent="0" algn="l"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Contrat aidé (CAE-CUI, contrat d’apprentissage)</a:t>
          </a:r>
        </a:p>
        <a:p>
          <a:pPr marL="0" lvl="0" algn="l" defTabSz="622300">
            <a:lnSpc>
              <a:spcPct val="90000"/>
            </a:lnSpc>
            <a:spcBef>
              <a:spcPct val="0"/>
            </a:spcBef>
            <a:spcAft>
              <a:spcPct val="35000"/>
            </a:spcAft>
            <a:buNone/>
          </a:pPr>
          <a:endParaRPr lang="fr-FR" altLang="fr-FR" sz="1400" kern="1200" dirty="0">
            <a:solidFill>
              <a:srgbClr val="43556B"/>
            </a:solidFill>
            <a:latin typeface="Arial"/>
            <a:ea typeface="+mn-ea"/>
            <a:cs typeface="Arial" panose="020B0604020202020204" pitchFamily="34" charset="0"/>
          </a:endParaRPr>
        </a:p>
      </dgm:t>
    </dgm:pt>
    <dgm:pt modelId="{EA47F48A-5539-440B-A434-C1B05B6F4DB8}" type="parTrans" cxnId="{147D1D66-86EC-4096-B715-A9CADDA8C802}">
      <dgm:prSet/>
      <dgm:spPr/>
      <dgm:t>
        <a:bodyPr/>
        <a:lstStyle/>
        <a:p>
          <a:endParaRPr lang="fr-FR"/>
        </a:p>
      </dgm:t>
    </dgm:pt>
    <dgm:pt modelId="{732720FF-CAF5-4B83-B4FB-E9AB3703D668}" type="sibTrans" cxnId="{147D1D66-86EC-4096-B715-A9CADDA8C802}">
      <dgm:prSet/>
      <dgm:spPr/>
      <dgm:t>
        <a:bodyPr/>
        <a:lstStyle/>
        <a:p>
          <a:endParaRPr lang="fr-FR"/>
        </a:p>
      </dgm:t>
    </dgm:pt>
    <dgm:pt modelId="{DECDD4FF-34C0-49C2-AB6E-1CBD4ED78C3A}">
      <dgm:prSet phldrT="[Texte]" custT="1"/>
      <dgm:spPr>
        <a:xfrm>
          <a:off x="3062840" y="1118373"/>
          <a:ext cx="5282778" cy="1014784"/>
        </a:xfrm>
        <a:prstGeom prst="rect">
          <a:avLst/>
        </a:prstGeom>
      </dgm:spPr>
      <dgm:t>
        <a:bodyPr/>
        <a:lstStyle/>
        <a:p>
          <a:pPr marL="0" lvl="0"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Contrat à Durée Déterminée (CDD)</a:t>
          </a:r>
        </a:p>
        <a:p>
          <a:pPr marL="0" lvl="0" defTabSz="622300">
            <a:lnSpc>
              <a:spcPct val="90000"/>
            </a:lnSpc>
            <a:spcBef>
              <a:spcPct val="0"/>
            </a:spcBef>
            <a:spcAft>
              <a:spcPct val="35000"/>
            </a:spcAft>
            <a:buNone/>
          </a:pPr>
          <a:r>
            <a:rPr lang="fr-FR" altLang="fr-FR" sz="2200" kern="1200" dirty="0">
              <a:solidFill>
                <a:srgbClr val="43556B"/>
              </a:solidFill>
              <a:latin typeface="Arial"/>
              <a:ea typeface="+mn-ea"/>
              <a:cs typeface="Arial" panose="020B0604020202020204" pitchFamily="34" charset="0"/>
            </a:rPr>
            <a:t>- </a:t>
          </a:r>
          <a:r>
            <a:rPr lang="fr-FR" altLang="fr-FR" sz="2200" kern="1200" dirty="0">
              <a:solidFill>
                <a:srgbClr val="002060"/>
              </a:solidFill>
              <a:latin typeface="Calibri" panose="020F0502020204030204"/>
              <a:ea typeface="+mn-ea"/>
              <a:cs typeface="+mn-cs"/>
            </a:rPr>
            <a:t>pour motif de remplacement</a:t>
          </a:r>
        </a:p>
        <a:p>
          <a:pPr marL="0" lvl="0"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 pour motif d’accroissement d’activité</a:t>
          </a:r>
        </a:p>
        <a:p>
          <a:pPr marL="0" lvl="0" defTabSz="622300">
            <a:lnSpc>
              <a:spcPct val="90000"/>
            </a:lnSpc>
            <a:spcBef>
              <a:spcPct val="0"/>
            </a:spcBef>
            <a:spcAft>
              <a:spcPct val="35000"/>
            </a:spcAft>
            <a:buNone/>
          </a:pPr>
          <a:endParaRPr lang="fr-FR" altLang="fr-FR" sz="1400" kern="1200" dirty="0">
            <a:solidFill>
              <a:srgbClr val="43556B"/>
            </a:solidFill>
            <a:latin typeface="Arial"/>
            <a:ea typeface="+mn-ea"/>
            <a:cs typeface="Arial" panose="020B0604020202020204" pitchFamily="34" charset="0"/>
          </a:endParaRPr>
        </a:p>
      </dgm:t>
    </dgm:pt>
    <dgm:pt modelId="{65844517-15C8-4797-9FBD-012A5C473DA4}" type="parTrans" cxnId="{8F1EA71A-3194-482B-BF71-0683E82F0C8B}">
      <dgm:prSet/>
      <dgm:spPr/>
      <dgm:t>
        <a:bodyPr/>
        <a:lstStyle/>
        <a:p>
          <a:endParaRPr lang="fr-FR"/>
        </a:p>
      </dgm:t>
    </dgm:pt>
    <dgm:pt modelId="{5719DCAE-6AA2-473D-8E38-F3D6038B3F55}" type="sibTrans" cxnId="{8F1EA71A-3194-482B-BF71-0683E82F0C8B}">
      <dgm:prSet/>
      <dgm:spPr/>
      <dgm:t>
        <a:bodyPr/>
        <a:lstStyle/>
        <a:p>
          <a:endParaRPr lang="fr-FR"/>
        </a:p>
      </dgm:t>
    </dgm:pt>
    <dgm:pt modelId="{37AC7120-A062-4B5B-B30C-3A5F7AAE9B90}" type="pres">
      <dgm:prSet presAssocID="{1F385A84-6769-4947-917E-B4FA383E9599}" presName="vert0" presStyleCnt="0">
        <dgm:presLayoutVars>
          <dgm:dir/>
          <dgm:animOne val="branch"/>
          <dgm:animLvl val="lvl"/>
        </dgm:presLayoutVars>
      </dgm:prSet>
      <dgm:spPr/>
    </dgm:pt>
    <dgm:pt modelId="{1288EC59-E2A1-4B7B-B1AB-6BC0A132C1F4}" type="pres">
      <dgm:prSet presAssocID="{FD997B4E-B2D3-4717-BDCC-E139EB9E822E}" presName="thickLine" presStyleLbl="alignNode1" presStyleIdx="0" presStyleCnt="1"/>
      <dgm:spPr>
        <a:xfrm>
          <a:off x="0" y="2109"/>
          <a:ext cx="8352928" cy="0"/>
        </a:xfrm>
        <a:prstGeom prst="line">
          <a:avLst/>
        </a:prstGeom>
      </dgm:spPr>
    </dgm:pt>
    <dgm:pt modelId="{4A3F0A23-B0DA-475A-8252-B8FF1F9BCE7A}" type="pres">
      <dgm:prSet presAssocID="{FD997B4E-B2D3-4717-BDCC-E139EB9E822E}" presName="horz1" presStyleCnt="0"/>
      <dgm:spPr/>
    </dgm:pt>
    <dgm:pt modelId="{9B305ED6-BAAB-4BDA-9C99-AC74F53A207A}" type="pres">
      <dgm:prSet presAssocID="{FD997B4E-B2D3-4717-BDCC-E139EB9E822E}" presName="tx1" presStyleLbl="revTx" presStyleIdx="0" presStyleCnt="4" custScaleX="220063"/>
      <dgm:spPr/>
    </dgm:pt>
    <dgm:pt modelId="{88D65F30-7453-4E56-A74A-4940E63D7906}" type="pres">
      <dgm:prSet presAssocID="{FD997B4E-B2D3-4717-BDCC-E139EB9E822E}" presName="vert1" presStyleCnt="0"/>
      <dgm:spPr/>
    </dgm:pt>
    <dgm:pt modelId="{E064F4CD-C1CC-4EAC-BFB4-BB312FF02E5E}" type="pres">
      <dgm:prSet presAssocID="{737D62CB-2924-4DE0-9C42-EF53607F66D9}" presName="vertSpace2a" presStyleCnt="0"/>
      <dgm:spPr/>
    </dgm:pt>
    <dgm:pt modelId="{F3133008-5CA3-4027-AE74-F304C8EC467E}" type="pres">
      <dgm:prSet presAssocID="{737D62CB-2924-4DE0-9C42-EF53607F66D9}" presName="horz2" presStyleCnt="0"/>
      <dgm:spPr/>
    </dgm:pt>
    <dgm:pt modelId="{7DC573F9-2D3C-44CE-A60C-72B9064C8875}" type="pres">
      <dgm:prSet presAssocID="{737D62CB-2924-4DE0-9C42-EF53607F66D9}" presName="horzSpace2" presStyleCnt="0"/>
      <dgm:spPr/>
    </dgm:pt>
    <dgm:pt modelId="{1548F3D4-0B4F-4E4B-ABC9-903268A5E748}" type="pres">
      <dgm:prSet presAssocID="{737D62CB-2924-4DE0-9C42-EF53607F66D9}" presName="tx2" presStyleLbl="revTx" presStyleIdx="1" presStyleCnt="4" custLinFactNeighborX="-494"/>
      <dgm:spPr/>
    </dgm:pt>
    <dgm:pt modelId="{C91A1908-B709-49DF-983B-121B1A448930}" type="pres">
      <dgm:prSet presAssocID="{737D62CB-2924-4DE0-9C42-EF53607F66D9}" presName="vert2" presStyleCnt="0"/>
      <dgm:spPr/>
    </dgm:pt>
    <dgm:pt modelId="{591D0AB2-43E3-42F3-BB99-955A3B9D74DA}" type="pres">
      <dgm:prSet presAssocID="{737D62CB-2924-4DE0-9C42-EF53607F66D9}" presName="thinLine2b" presStyleLbl="callout" presStyleIdx="0" presStyleCnt="3"/>
      <dgm:spPr>
        <a:xfrm>
          <a:off x="2961895" y="1067633"/>
          <a:ext cx="5383723" cy="0"/>
        </a:xfrm>
        <a:prstGeom prst="line">
          <a:avLst/>
        </a:prstGeom>
      </dgm:spPr>
    </dgm:pt>
    <dgm:pt modelId="{C640136C-7F8F-45E9-B36B-9028A6C93B28}" type="pres">
      <dgm:prSet presAssocID="{737D62CB-2924-4DE0-9C42-EF53607F66D9}" presName="vertSpace2b" presStyleCnt="0"/>
      <dgm:spPr/>
    </dgm:pt>
    <dgm:pt modelId="{9C89CDA7-E880-43FF-89B3-3ED1F8E5B948}" type="pres">
      <dgm:prSet presAssocID="{DECDD4FF-34C0-49C2-AB6E-1CBD4ED78C3A}" presName="horz2" presStyleCnt="0"/>
      <dgm:spPr/>
    </dgm:pt>
    <dgm:pt modelId="{56A43D9D-8E4B-42E9-98E4-BD7685967428}" type="pres">
      <dgm:prSet presAssocID="{DECDD4FF-34C0-49C2-AB6E-1CBD4ED78C3A}" presName="horzSpace2" presStyleCnt="0"/>
      <dgm:spPr/>
    </dgm:pt>
    <dgm:pt modelId="{94F31D78-F751-4C37-B543-4A11371713B8}" type="pres">
      <dgm:prSet presAssocID="{DECDD4FF-34C0-49C2-AB6E-1CBD4ED78C3A}" presName="tx2" presStyleLbl="revTx" presStyleIdx="2" presStyleCnt="4"/>
      <dgm:spPr/>
    </dgm:pt>
    <dgm:pt modelId="{431E816F-FB01-4B3A-BD5B-08F3279FDDD8}" type="pres">
      <dgm:prSet presAssocID="{DECDD4FF-34C0-49C2-AB6E-1CBD4ED78C3A}" presName="vert2" presStyleCnt="0"/>
      <dgm:spPr/>
    </dgm:pt>
    <dgm:pt modelId="{C3F7E927-7C64-45C6-9A2E-998F4B954A30}" type="pres">
      <dgm:prSet presAssocID="{DECDD4FF-34C0-49C2-AB6E-1CBD4ED78C3A}" presName="thinLine2b" presStyleLbl="callout" presStyleIdx="1" presStyleCnt="3"/>
      <dgm:spPr>
        <a:xfrm>
          <a:off x="2961895" y="2133157"/>
          <a:ext cx="5383723" cy="0"/>
        </a:xfrm>
        <a:prstGeom prst="line">
          <a:avLst/>
        </a:prstGeom>
      </dgm:spPr>
    </dgm:pt>
    <dgm:pt modelId="{6EABFBB0-93C6-4E12-B6EA-4AEF0562F0F8}" type="pres">
      <dgm:prSet presAssocID="{DECDD4FF-34C0-49C2-AB6E-1CBD4ED78C3A}" presName="vertSpace2b" presStyleCnt="0"/>
      <dgm:spPr/>
    </dgm:pt>
    <dgm:pt modelId="{674AB140-D5B7-47C8-80F1-01760C1D8E93}" type="pres">
      <dgm:prSet presAssocID="{5DAE9BC1-431E-4C97-B4ED-03027F700EB2}" presName="horz2" presStyleCnt="0"/>
      <dgm:spPr/>
    </dgm:pt>
    <dgm:pt modelId="{13FC478D-DD33-420F-AEDE-1D7CAE0E7B8C}" type="pres">
      <dgm:prSet presAssocID="{5DAE9BC1-431E-4C97-B4ED-03027F700EB2}" presName="horzSpace2" presStyleCnt="0"/>
      <dgm:spPr/>
    </dgm:pt>
    <dgm:pt modelId="{FE14C4C5-718D-4511-B5C6-CC5FF2767D38}" type="pres">
      <dgm:prSet presAssocID="{5DAE9BC1-431E-4C97-B4ED-03027F700EB2}" presName="tx2" presStyleLbl="revTx" presStyleIdx="3" presStyleCnt="4"/>
      <dgm:spPr/>
    </dgm:pt>
    <dgm:pt modelId="{B48206E2-A15A-4CE3-B71C-08BB1CB39780}" type="pres">
      <dgm:prSet presAssocID="{5DAE9BC1-431E-4C97-B4ED-03027F700EB2}" presName="vert2" presStyleCnt="0"/>
      <dgm:spPr/>
    </dgm:pt>
    <dgm:pt modelId="{979C988F-AEA0-4623-86FC-7AFEAF335E4F}" type="pres">
      <dgm:prSet presAssocID="{5DAE9BC1-431E-4C97-B4ED-03027F700EB2}" presName="thinLine2b" presStyleLbl="callout" presStyleIdx="2" presStyleCnt="3"/>
      <dgm:spPr>
        <a:xfrm>
          <a:off x="2961895" y="3198682"/>
          <a:ext cx="5383723" cy="0"/>
        </a:xfrm>
        <a:prstGeom prst="line">
          <a:avLst/>
        </a:prstGeom>
      </dgm:spPr>
    </dgm:pt>
    <dgm:pt modelId="{4BCA2F56-9757-4E63-8E78-559A813D10C5}" type="pres">
      <dgm:prSet presAssocID="{5DAE9BC1-431E-4C97-B4ED-03027F700EB2}" presName="vertSpace2b" presStyleCnt="0"/>
      <dgm:spPr/>
    </dgm:pt>
  </dgm:ptLst>
  <dgm:cxnLst>
    <dgm:cxn modelId="{8F1EA71A-3194-482B-BF71-0683E82F0C8B}" srcId="{FD997B4E-B2D3-4717-BDCC-E139EB9E822E}" destId="{DECDD4FF-34C0-49C2-AB6E-1CBD4ED78C3A}" srcOrd="1" destOrd="0" parTransId="{65844517-15C8-4797-9FBD-012A5C473DA4}" sibTransId="{5719DCAE-6AA2-473D-8E38-F3D6038B3F55}"/>
    <dgm:cxn modelId="{FE7F4F2D-EB96-43DE-9411-EF2EA599C558}" srcId="{FD997B4E-B2D3-4717-BDCC-E139EB9E822E}" destId="{737D62CB-2924-4DE0-9C42-EF53607F66D9}" srcOrd="0" destOrd="0" parTransId="{62516834-120F-4727-9BAA-DE518EA32664}" sibTransId="{52138CBD-24C1-458E-AB58-5461028A9510}"/>
    <dgm:cxn modelId="{6795CD5F-AE73-4B33-8786-B06744C47AA4}" type="presOf" srcId="{737D62CB-2924-4DE0-9C42-EF53607F66D9}" destId="{1548F3D4-0B4F-4E4B-ABC9-903268A5E748}" srcOrd="0" destOrd="0" presId="urn:microsoft.com/office/officeart/2008/layout/LinedList"/>
    <dgm:cxn modelId="{147D1D66-86EC-4096-B715-A9CADDA8C802}" srcId="{FD997B4E-B2D3-4717-BDCC-E139EB9E822E}" destId="{5DAE9BC1-431E-4C97-B4ED-03027F700EB2}" srcOrd="2" destOrd="0" parTransId="{EA47F48A-5539-440B-A434-C1B05B6F4DB8}" sibTransId="{732720FF-CAF5-4B83-B4FB-E9AB3703D668}"/>
    <dgm:cxn modelId="{75639C4C-507F-4523-8F02-A47C1F62FC6D}" type="presOf" srcId="{1F385A84-6769-4947-917E-B4FA383E9599}" destId="{37AC7120-A062-4B5B-B30C-3A5F7AAE9B90}" srcOrd="0" destOrd="0" presId="urn:microsoft.com/office/officeart/2008/layout/LinedList"/>
    <dgm:cxn modelId="{5BEBE97C-1778-42B9-ACA5-855692A685F4}" type="presOf" srcId="{FD997B4E-B2D3-4717-BDCC-E139EB9E822E}" destId="{9B305ED6-BAAB-4BDA-9C99-AC74F53A207A}" srcOrd="0" destOrd="0" presId="urn:microsoft.com/office/officeart/2008/layout/LinedList"/>
    <dgm:cxn modelId="{DC9292AE-CB79-4352-A3A5-1C35D72463C6}" srcId="{1F385A84-6769-4947-917E-B4FA383E9599}" destId="{FD997B4E-B2D3-4717-BDCC-E139EB9E822E}" srcOrd="0" destOrd="0" parTransId="{022FAA07-3265-4981-B7EF-7BFB35DBC89A}" sibTransId="{B6338E37-8A1A-4599-8B68-3BC068A151A3}"/>
    <dgm:cxn modelId="{E45263CE-5CDF-4C42-A39D-694FDCC06DE7}" type="presOf" srcId="{5DAE9BC1-431E-4C97-B4ED-03027F700EB2}" destId="{FE14C4C5-718D-4511-B5C6-CC5FF2767D38}" srcOrd="0" destOrd="0" presId="urn:microsoft.com/office/officeart/2008/layout/LinedList"/>
    <dgm:cxn modelId="{74B3B6D5-8132-449D-93FF-7C7D79D23444}" type="presOf" srcId="{DECDD4FF-34C0-49C2-AB6E-1CBD4ED78C3A}" destId="{94F31D78-F751-4C37-B543-4A11371713B8}" srcOrd="0" destOrd="0" presId="urn:microsoft.com/office/officeart/2008/layout/LinedList"/>
    <dgm:cxn modelId="{BE2C73C7-7499-4E9E-B6E8-785C9757D665}" type="presParOf" srcId="{37AC7120-A062-4B5B-B30C-3A5F7AAE9B90}" destId="{1288EC59-E2A1-4B7B-B1AB-6BC0A132C1F4}" srcOrd="0" destOrd="0" presId="urn:microsoft.com/office/officeart/2008/layout/LinedList"/>
    <dgm:cxn modelId="{18A38E99-C583-4CC1-817D-2EEE11886464}" type="presParOf" srcId="{37AC7120-A062-4B5B-B30C-3A5F7AAE9B90}" destId="{4A3F0A23-B0DA-475A-8252-B8FF1F9BCE7A}" srcOrd="1" destOrd="0" presId="urn:microsoft.com/office/officeart/2008/layout/LinedList"/>
    <dgm:cxn modelId="{CFF2BC09-5B28-4AF1-9F2C-989A4ED52C3F}" type="presParOf" srcId="{4A3F0A23-B0DA-475A-8252-B8FF1F9BCE7A}" destId="{9B305ED6-BAAB-4BDA-9C99-AC74F53A207A}" srcOrd="0" destOrd="0" presId="urn:microsoft.com/office/officeart/2008/layout/LinedList"/>
    <dgm:cxn modelId="{46BB4D94-3089-4CA0-841B-D38472BF7709}" type="presParOf" srcId="{4A3F0A23-B0DA-475A-8252-B8FF1F9BCE7A}" destId="{88D65F30-7453-4E56-A74A-4940E63D7906}" srcOrd="1" destOrd="0" presId="urn:microsoft.com/office/officeart/2008/layout/LinedList"/>
    <dgm:cxn modelId="{A852D7AB-3FD9-430A-A849-9A4ED68FC351}" type="presParOf" srcId="{88D65F30-7453-4E56-A74A-4940E63D7906}" destId="{E064F4CD-C1CC-4EAC-BFB4-BB312FF02E5E}" srcOrd="0" destOrd="0" presId="urn:microsoft.com/office/officeart/2008/layout/LinedList"/>
    <dgm:cxn modelId="{7945305A-A86C-46F2-85DB-77A68697C3FF}" type="presParOf" srcId="{88D65F30-7453-4E56-A74A-4940E63D7906}" destId="{F3133008-5CA3-4027-AE74-F304C8EC467E}" srcOrd="1" destOrd="0" presId="urn:microsoft.com/office/officeart/2008/layout/LinedList"/>
    <dgm:cxn modelId="{C01509B2-6B25-4B04-B5AC-E5723AEEC038}" type="presParOf" srcId="{F3133008-5CA3-4027-AE74-F304C8EC467E}" destId="{7DC573F9-2D3C-44CE-A60C-72B9064C8875}" srcOrd="0" destOrd="0" presId="urn:microsoft.com/office/officeart/2008/layout/LinedList"/>
    <dgm:cxn modelId="{80EAF009-1089-4587-BEFE-EC8FD5B8E4C1}" type="presParOf" srcId="{F3133008-5CA3-4027-AE74-F304C8EC467E}" destId="{1548F3D4-0B4F-4E4B-ABC9-903268A5E748}" srcOrd="1" destOrd="0" presId="urn:microsoft.com/office/officeart/2008/layout/LinedList"/>
    <dgm:cxn modelId="{375DFF7B-47B7-48A2-907D-40B56A6EE6C6}" type="presParOf" srcId="{F3133008-5CA3-4027-AE74-F304C8EC467E}" destId="{C91A1908-B709-49DF-983B-121B1A448930}" srcOrd="2" destOrd="0" presId="urn:microsoft.com/office/officeart/2008/layout/LinedList"/>
    <dgm:cxn modelId="{30C23914-2749-4FDD-9658-4D811F4B1A52}" type="presParOf" srcId="{88D65F30-7453-4E56-A74A-4940E63D7906}" destId="{591D0AB2-43E3-42F3-BB99-955A3B9D74DA}" srcOrd="2" destOrd="0" presId="urn:microsoft.com/office/officeart/2008/layout/LinedList"/>
    <dgm:cxn modelId="{0F7F6D27-78AD-41E5-8EB0-65EFE6DBDA6A}" type="presParOf" srcId="{88D65F30-7453-4E56-A74A-4940E63D7906}" destId="{C640136C-7F8F-45E9-B36B-9028A6C93B28}" srcOrd="3" destOrd="0" presId="urn:microsoft.com/office/officeart/2008/layout/LinedList"/>
    <dgm:cxn modelId="{5DFE88FD-07E3-4EA5-A5CB-8AD10555EDDE}" type="presParOf" srcId="{88D65F30-7453-4E56-A74A-4940E63D7906}" destId="{9C89CDA7-E880-43FF-89B3-3ED1F8E5B948}" srcOrd="4" destOrd="0" presId="urn:microsoft.com/office/officeart/2008/layout/LinedList"/>
    <dgm:cxn modelId="{0540E946-7D41-4591-B6E0-1685EF4C1AA1}" type="presParOf" srcId="{9C89CDA7-E880-43FF-89B3-3ED1F8E5B948}" destId="{56A43D9D-8E4B-42E9-98E4-BD7685967428}" srcOrd="0" destOrd="0" presId="urn:microsoft.com/office/officeart/2008/layout/LinedList"/>
    <dgm:cxn modelId="{25396E54-0E27-4458-8D32-03CA1AE2DAD8}" type="presParOf" srcId="{9C89CDA7-E880-43FF-89B3-3ED1F8E5B948}" destId="{94F31D78-F751-4C37-B543-4A11371713B8}" srcOrd="1" destOrd="0" presId="urn:microsoft.com/office/officeart/2008/layout/LinedList"/>
    <dgm:cxn modelId="{F6B4A18B-1161-4B5F-8A6C-9B9558CD8773}" type="presParOf" srcId="{9C89CDA7-E880-43FF-89B3-3ED1F8E5B948}" destId="{431E816F-FB01-4B3A-BD5B-08F3279FDDD8}" srcOrd="2" destOrd="0" presId="urn:microsoft.com/office/officeart/2008/layout/LinedList"/>
    <dgm:cxn modelId="{C7606689-C525-4F5C-B3DD-7A71AAC9DBE5}" type="presParOf" srcId="{88D65F30-7453-4E56-A74A-4940E63D7906}" destId="{C3F7E927-7C64-45C6-9A2E-998F4B954A30}" srcOrd="5" destOrd="0" presId="urn:microsoft.com/office/officeart/2008/layout/LinedList"/>
    <dgm:cxn modelId="{408066E5-60CD-41D4-B8E9-449EFCB43A8C}" type="presParOf" srcId="{88D65F30-7453-4E56-A74A-4940E63D7906}" destId="{6EABFBB0-93C6-4E12-B6EA-4AEF0562F0F8}" srcOrd="6" destOrd="0" presId="urn:microsoft.com/office/officeart/2008/layout/LinedList"/>
    <dgm:cxn modelId="{B9E24BD5-7B21-40A1-97A5-A7283B8E631C}" type="presParOf" srcId="{88D65F30-7453-4E56-A74A-4940E63D7906}" destId="{674AB140-D5B7-47C8-80F1-01760C1D8E93}" srcOrd="7" destOrd="0" presId="urn:microsoft.com/office/officeart/2008/layout/LinedList"/>
    <dgm:cxn modelId="{F92D4CAD-3E33-4A4F-8862-F9386229EE99}" type="presParOf" srcId="{674AB140-D5B7-47C8-80F1-01760C1D8E93}" destId="{13FC478D-DD33-420F-AEDE-1D7CAE0E7B8C}" srcOrd="0" destOrd="0" presId="urn:microsoft.com/office/officeart/2008/layout/LinedList"/>
    <dgm:cxn modelId="{A2C68930-1F5C-4561-9C27-87FB053BEBE3}" type="presParOf" srcId="{674AB140-D5B7-47C8-80F1-01760C1D8E93}" destId="{FE14C4C5-718D-4511-B5C6-CC5FF2767D38}" srcOrd="1" destOrd="0" presId="urn:microsoft.com/office/officeart/2008/layout/LinedList"/>
    <dgm:cxn modelId="{F3B01574-0385-41DE-BA0D-B2627E25A577}" type="presParOf" srcId="{674AB140-D5B7-47C8-80F1-01760C1D8E93}" destId="{B48206E2-A15A-4CE3-B71C-08BB1CB39780}" srcOrd="2" destOrd="0" presId="urn:microsoft.com/office/officeart/2008/layout/LinedList"/>
    <dgm:cxn modelId="{539DB931-33EC-418E-9C7C-56DED03C4A7C}" type="presParOf" srcId="{88D65F30-7453-4E56-A74A-4940E63D7906}" destId="{979C988F-AEA0-4623-86FC-7AFEAF335E4F}" srcOrd="8" destOrd="0" presId="urn:microsoft.com/office/officeart/2008/layout/LinedList"/>
    <dgm:cxn modelId="{A0378783-46EA-4002-AADA-80ADAABC5995}" type="presParOf" srcId="{88D65F30-7453-4E56-A74A-4940E63D7906}" destId="{4BCA2F56-9757-4E63-8E78-559A813D10C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EC59-E2A1-4B7B-B1AB-6BC0A132C1F4}">
      <dsp:nvSpPr>
        <dsp:cNvPr id="0" name=""/>
        <dsp:cNvSpPr/>
      </dsp:nvSpPr>
      <dsp:spPr>
        <a:xfrm>
          <a:off x="0" y="0"/>
          <a:ext cx="877647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305ED6-BAAB-4BDA-9C99-AC74F53A207A}">
      <dsp:nvSpPr>
        <dsp:cNvPr id="0" name=""/>
        <dsp:cNvSpPr/>
      </dsp:nvSpPr>
      <dsp:spPr>
        <a:xfrm>
          <a:off x="0" y="0"/>
          <a:ext cx="3112083" cy="524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rgbClr val="43556B"/>
            </a:solidFill>
            <a:latin typeface="Calibri" panose="020F0502020204030204" pitchFamily="34" charset="0"/>
            <a:ea typeface="+mn-ea"/>
            <a:cs typeface="Calibri" panose="020F0502020204030204" pitchFamily="34" charset="0"/>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endParaRPr lang="fr-FR" sz="1100" kern="1200" dirty="0">
            <a:solidFill>
              <a:srgbClr val="43556B"/>
            </a:solidFill>
            <a:latin typeface="Arial"/>
            <a:ea typeface="+mn-ea"/>
            <a:cs typeface="+mn-cs"/>
          </a:endParaRPr>
        </a:p>
        <a:p>
          <a:pPr marL="0" lvl="0" indent="0" algn="l" defTabSz="1066800">
            <a:lnSpc>
              <a:spcPct val="90000"/>
            </a:lnSpc>
            <a:spcBef>
              <a:spcPct val="0"/>
            </a:spcBef>
            <a:spcAft>
              <a:spcPct val="35000"/>
            </a:spcAft>
            <a:buNone/>
          </a:pPr>
          <a:r>
            <a:rPr lang="fr-FR" sz="1800" b="1" kern="1200" dirty="0">
              <a:solidFill>
                <a:srgbClr val="002060"/>
              </a:solidFill>
              <a:latin typeface="Calibri" panose="020F0502020204030204"/>
              <a:ea typeface="+mn-ea"/>
              <a:cs typeface="+mn-cs"/>
            </a:rPr>
            <a:t>CONTRATS DE TRAVAIL</a:t>
          </a:r>
        </a:p>
        <a:p>
          <a:pPr marL="0" lvl="0" indent="0" algn="l" defTabSz="1066800">
            <a:lnSpc>
              <a:spcPct val="90000"/>
            </a:lnSpc>
            <a:spcBef>
              <a:spcPct val="0"/>
            </a:spcBef>
            <a:spcAft>
              <a:spcPct val="35000"/>
            </a:spcAft>
            <a:buNone/>
          </a:pPr>
          <a:endParaRPr lang="fr-FR" sz="2400" b="1" kern="1200" dirty="0">
            <a:solidFill>
              <a:srgbClr val="43556B"/>
            </a:solidFill>
            <a:latin typeface="Calibri" panose="020F0502020204030204" pitchFamily="34" charset="0"/>
            <a:ea typeface="+mn-ea"/>
            <a:cs typeface="Calibri" panose="020F0502020204030204" pitchFamily="34" charset="0"/>
          </a:endParaRPr>
        </a:p>
      </dsp:txBody>
      <dsp:txXfrm>
        <a:off x="0" y="0"/>
        <a:ext cx="3112083" cy="5244074"/>
      </dsp:txXfrm>
    </dsp:sp>
    <dsp:sp modelId="{1548F3D4-0B4F-4E4B-ABC9-903268A5E748}">
      <dsp:nvSpPr>
        <dsp:cNvPr id="0" name=""/>
        <dsp:cNvSpPr/>
      </dsp:nvSpPr>
      <dsp:spPr>
        <a:xfrm>
          <a:off x="3190726" y="81938"/>
          <a:ext cx="5550650" cy="163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Contrat à Durée Indéterminée (CDI)</a:t>
          </a:r>
        </a:p>
        <a:p>
          <a:pPr marL="0" marR="0" lvl="0" indent="0" algn="l"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 Temps constant</a:t>
          </a:r>
        </a:p>
        <a:p>
          <a:pPr marL="0" marR="0" lvl="0" indent="0" algn="l" defTabSz="914400" eaLnBrk="1" fontAlgn="auto" latinLnBrk="0" hangingPunct="1">
            <a:lnSpc>
              <a:spcPct val="100000"/>
            </a:lnSpc>
            <a:spcBef>
              <a:spcPts val="0"/>
            </a:spcBef>
            <a:spcAft>
              <a:spcPts val="0"/>
            </a:spcAft>
            <a:buClrTx/>
            <a:buSzTx/>
            <a:buFontTx/>
            <a:buNone/>
            <a:tabLst/>
            <a:defRPr/>
          </a:pPr>
          <a:r>
            <a:rPr lang="fr-FR" altLang="fr-FR" sz="2200" kern="1200" dirty="0">
              <a:solidFill>
                <a:srgbClr val="002060"/>
              </a:solidFill>
              <a:latin typeface="+mn-lt"/>
              <a:ea typeface="+mn-ea"/>
              <a:cs typeface="+mn-cs"/>
            </a:rPr>
            <a:t>- Répartition pluri-Hebdomadaire</a:t>
          </a:r>
        </a:p>
      </dsp:txBody>
      <dsp:txXfrm>
        <a:off x="3190726" y="81938"/>
        <a:ext cx="5550650" cy="1638773"/>
      </dsp:txXfrm>
    </dsp:sp>
    <dsp:sp modelId="{591D0AB2-43E3-42F3-BB99-955A3B9D74DA}">
      <dsp:nvSpPr>
        <dsp:cNvPr id="0" name=""/>
        <dsp:cNvSpPr/>
      </dsp:nvSpPr>
      <dsp:spPr>
        <a:xfrm>
          <a:off x="3112083" y="1720712"/>
          <a:ext cx="56567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4F31D78-F751-4C37-B543-4A11371713B8}">
      <dsp:nvSpPr>
        <dsp:cNvPr id="0" name=""/>
        <dsp:cNvSpPr/>
      </dsp:nvSpPr>
      <dsp:spPr>
        <a:xfrm>
          <a:off x="3218146" y="1802650"/>
          <a:ext cx="5550650" cy="163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Contrat à Durée Déterminée (CDD)</a:t>
          </a:r>
        </a:p>
        <a:p>
          <a:pPr marL="0" lvl="0" indent="0" algn="l" defTabSz="622300">
            <a:lnSpc>
              <a:spcPct val="90000"/>
            </a:lnSpc>
            <a:spcBef>
              <a:spcPct val="0"/>
            </a:spcBef>
            <a:spcAft>
              <a:spcPct val="35000"/>
            </a:spcAft>
            <a:buNone/>
          </a:pPr>
          <a:r>
            <a:rPr lang="fr-FR" altLang="fr-FR" sz="2200" kern="1200" dirty="0">
              <a:solidFill>
                <a:srgbClr val="43556B"/>
              </a:solidFill>
              <a:latin typeface="Arial"/>
              <a:ea typeface="+mn-ea"/>
              <a:cs typeface="Arial" panose="020B0604020202020204" pitchFamily="34" charset="0"/>
            </a:rPr>
            <a:t>- </a:t>
          </a:r>
          <a:r>
            <a:rPr lang="fr-FR" altLang="fr-FR" sz="2200" kern="1200" dirty="0">
              <a:solidFill>
                <a:srgbClr val="002060"/>
              </a:solidFill>
              <a:latin typeface="Calibri" panose="020F0502020204030204"/>
              <a:ea typeface="+mn-ea"/>
              <a:cs typeface="+mn-cs"/>
            </a:rPr>
            <a:t>pour motif de remplacement</a:t>
          </a:r>
        </a:p>
        <a:p>
          <a:pPr marL="0" lvl="0" indent="0" algn="l"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 pour motif d’accroissement d’activité</a:t>
          </a:r>
        </a:p>
        <a:p>
          <a:pPr marL="0" lvl="0" indent="0" algn="l" defTabSz="622300">
            <a:lnSpc>
              <a:spcPct val="90000"/>
            </a:lnSpc>
            <a:spcBef>
              <a:spcPct val="0"/>
            </a:spcBef>
            <a:spcAft>
              <a:spcPct val="35000"/>
            </a:spcAft>
            <a:buNone/>
          </a:pPr>
          <a:endParaRPr lang="fr-FR" altLang="fr-FR" sz="1400" kern="1200" dirty="0">
            <a:solidFill>
              <a:srgbClr val="43556B"/>
            </a:solidFill>
            <a:latin typeface="Arial"/>
            <a:ea typeface="+mn-ea"/>
            <a:cs typeface="Arial" panose="020B0604020202020204" pitchFamily="34" charset="0"/>
          </a:endParaRPr>
        </a:p>
      </dsp:txBody>
      <dsp:txXfrm>
        <a:off x="3218146" y="1802650"/>
        <a:ext cx="5550650" cy="1638773"/>
      </dsp:txXfrm>
    </dsp:sp>
    <dsp:sp modelId="{C3F7E927-7C64-45C6-9A2E-998F4B954A30}">
      <dsp:nvSpPr>
        <dsp:cNvPr id="0" name=""/>
        <dsp:cNvSpPr/>
      </dsp:nvSpPr>
      <dsp:spPr>
        <a:xfrm>
          <a:off x="3112083" y="3441424"/>
          <a:ext cx="56567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14C4C5-718D-4511-B5C6-CC5FF2767D38}">
      <dsp:nvSpPr>
        <dsp:cNvPr id="0" name=""/>
        <dsp:cNvSpPr/>
      </dsp:nvSpPr>
      <dsp:spPr>
        <a:xfrm>
          <a:off x="3218146" y="3523362"/>
          <a:ext cx="5550650" cy="163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622300">
            <a:lnSpc>
              <a:spcPct val="90000"/>
            </a:lnSpc>
            <a:spcBef>
              <a:spcPct val="0"/>
            </a:spcBef>
            <a:spcAft>
              <a:spcPct val="35000"/>
            </a:spcAft>
            <a:buNone/>
          </a:pPr>
          <a:r>
            <a:rPr lang="fr-FR" altLang="fr-FR" sz="2200" kern="1200" dirty="0">
              <a:solidFill>
                <a:srgbClr val="002060"/>
              </a:solidFill>
              <a:latin typeface="Calibri" panose="020F0502020204030204"/>
              <a:ea typeface="+mn-ea"/>
              <a:cs typeface="+mn-cs"/>
            </a:rPr>
            <a:t>Contrat aidé (CAE-CUI, contrat d’apprentissage)</a:t>
          </a:r>
        </a:p>
        <a:p>
          <a:pPr marL="0" lvl="0" algn="l" defTabSz="622300">
            <a:lnSpc>
              <a:spcPct val="90000"/>
            </a:lnSpc>
            <a:spcBef>
              <a:spcPct val="0"/>
            </a:spcBef>
            <a:spcAft>
              <a:spcPct val="35000"/>
            </a:spcAft>
            <a:buNone/>
          </a:pPr>
          <a:endParaRPr lang="fr-FR" altLang="fr-FR" sz="1400" kern="1200" dirty="0">
            <a:solidFill>
              <a:srgbClr val="43556B"/>
            </a:solidFill>
            <a:latin typeface="Arial"/>
            <a:ea typeface="+mn-ea"/>
            <a:cs typeface="Arial" panose="020B0604020202020204" pitchFamily="34" charset="0"/>
          </a:endParaRPr>
        </a:p>
      </dsp:txBody>
      <dsp:txXfrm>
        <a:off x="3218146" y="3523362"/>
        <a:ext cx="5550650" cy="1638773"/>
      </dsp:txXfrm>
    </dsp:sp>
    <dsp:sp modelId="{979C988F-AEA0-4623-86FC-7AFEAF335E4F}">
      <dsp:nvSpPr>
        <dsp:cNvPr id="0" name=""/>
        <dsp:cNvSpPr/>
      </dsp:nvSpPr>
      <dsp:spPr>
        <a:xfrm>
          <a:off x="3112083" y="5162136"/>
          <a:ext cx="56567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3"/>
          </a:xfrm>
          <a:prstGeom prst="rect">
            <a:avLst/>
          </a:prstGeom>
        </p:spPr>
        <p:txBody>
          <a:bodyPr vert="horz" lIns="95562" tIns="47780" rIns="95562" bIns="47780" rtlCol="0"/>
          <a:lstStyle>
            <a:lvl1pPr algn="l">
              <a:defRPr sz="1300"/>
            </a:lvl1pPr>
          </a:lstStyle>
          <a:p>
            <a:pPr rtl="0"/>
            <a:endParaRPr lang="en-US" dirty="0"/>
          </a:p>
        </p:txBody>
      </p:sp>
      <p:sp>
        <p:nvSpPr>
          <p:cNvPr id="3" name="Espace réservé de la date 2"/>
          <p:cNvSpPr>
            <a:spLocks noGrp="1"/>
          </p:cNvSpPr>
          <p:nvPr>
            <p:ph type="dt" sz="quarter" idx="1"/>
          </p:nvPr>
        </p:nvSpPr>
        <p:spPr>
          <a:xfrm>
            <a:off x="5622798" y="0"/>
            <a:ext cx="4301543" cy="341063"/>
          </a:xfrm>
          <a:prstGeom prst="rect">
            <a:avLst/>
          </a:prstGeom>
        </p:spPr>
        <p:txBody>
          <a:bodyPr vert="horz" lIns="95562" tIns="47780" rIns="95562" bIns="47780" rtlCol="0"/>
          <a:lstStyle>
            <a:lvl1pPr algn="r">
              <a:defRPr sz="1300"/>
            </a:lvl1pPr>
          </a:lstStyle>
          <a:p>
            <a:pPr rtl="0"/>
            <a:fld id="{FB77326D-4750-408C-A487-85BA95002DC1}" type="datetime1">
              <a:rPr lang="fr-FR" smtClean="0"/>
              <a:t>28/11/2025</a:t>
            </a:fld>
            <a:endParaRPr lang="en-US" dirty="0"/>
          </a:p>
        </p:txBody>
      </p:sp>
      <p:sp>
        <p:nvSpPr>
          <p:cNvPr id="4" name="Espace réservé du pied de page 3"/>
          <p:cNvSpPr>
            <a:spLocks noGrp="1"/>
          </p:cNvSpPr>
          <p:nvPr>
            <p:ph type="ftr" sz="quarter" idx="2"/>
          </p:nvPr>
        </p:nvSpPr>
        <p:spPr>
          <a:xfrm>
            <a:off x="1" y="6456613"/>
            <a:ext cx="4301543" cy="341062"/>
          </a:xfrm>
          <a:prstGeom prst="rect">
            <a:avLst/>
          </a:prstGeom>
        </p:spPr>
        <p:txBody>
          <a:bodyPr vert="horz" lIns="95562" tIns="47780" rIns="95562" bIns="47780" rtlCol="0" anchor="b"/>
          <a:lstStyle>
            <a:lvl1pPr algn="l">
              <a:defRPr sz="1300"/>
            </a:lvl1pPr>
          </a:lstStyle>
          <a:p>
            <a:pPr rtl="0"/>
            <a:endParaRPr lang="en-US" dirty="0"/>
          </a:p>
        </p:txBody>
      </p:sp>
      <p:sp>
        <p:nvSpPr>
          <p:cNvPr id="5" name="Espace réservé du numéro de diapositive 4"/>
          <p:cNvSpPr>
            <a:spLocks noGrp="1"/>
          </p:cNvSpPr>
          <p:nvPr>
            <p:ph type="sldNum" sz="quarter" idx="3"/>
          </p:nvPr>
        </p:nvSpPr>
        <p:spPr>
          <a:xfrm>
            <a:off x="5622798" y="6456613"/>
            <a:ext cx="4301543" cy="341062"/>
          </a:xfrm>
          <a:prstGeom prst="rect">
            <a:avLst/>
          </a:prstGeom>
        </p:spPr>
        <p:txBody>
          <a:bodyPr vert="horz" lIns="95562" tIns="47780" rIns="95562" bIns="47780" rtlCol="0" anchor="b"/>
          <a:lstStyle>
            <a:lvl1pPr algn="r">
              <a:defRPr sz="1300"/>
            </a:lvl1pPr>
          </a:lstStyle>
          <a:p>
            <a:pPr rtl="0"/>
            <a:fld id="{97ACF5E7-ACB0-497B-A8C6-F2E617B4631D}" type="slidenum">
              <a:rPr lang="en-US" smtClean="0"/>
              <a:t>‹N°›</a:t>
            </a:fld>
            <a:endParaRPr lang="en-US" dirty="0"/>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3"/>
          </a:xfrm>
          <a:prstGeom prst="rect">
            <a:avLst/>
          </a:prstGeom>
        </p:spPr>
        <p:txBody>
          <a:bodyPr vert="horz" lIns="95562" tIns="47780" rIns="95562" bIns="47780" rtlCol="0"/>
          <a:lstStyle>
            <a:lvl1pPr algn="l">
              <a:defRPr sz="1300"/>
            </a:lvl1pPr>
          </a:lstStyle>
          <a:p>
            <a:pPr rtl="0"/>
            <a:endParaRPr lang="en-US" dirty="0"/>
          </a:p>
        </p:txBody>
      </p:sp>
      <p:sp>
        <p:nvSpPr>
          <p:cNvPr id="3" name="Espace réservé de la date 2"/>
          <p:cNvSpPr>
            <a:spLocks noGrp="1"/>
          </p:cNvSpPr>
          <p:nvPr>
            <p:ph type="dt" idx="1"/>
          </p:nvPr>
        </p:nvSpPr>
        <p:spPr>
          <a:xfrm>
            <a:off x="5622798" y="0"/>
            <a:ext cx="4301543" cy="341063"/>
          </a:xfrm>
          <a:prstGeom prst="rect">
            <a:avLst/>
          </a:prstGeom>
        </p:spPr>
        <p:txBody>
          <a:bodyPr vert="horz" lIns="95562" tIns="47780" rIns="95562" bIns="47780" rtlCol="0"/>
          <a:lstStyle>
            <a:lvl1pPr algn="r">
              <a:defRPr sz="1300"/>
            </a:lvl1pPr>
          </a:lstStyle>
          <a:p>
            <a:pPr rtl="0"/>
            <a:fld id="{E7E6CB6A-CE77-40B8-8C71-5668CFB8FEC1}" type="datetime1">
              <a:rPr lang="fr-FR" smtClean="0"/>
              <a:t>28/11/2025</a:t>
            </a:fld>
            <a:endParaRPr lang="en-US" dirty="0"/>
          </a:p>
        </p:txBody>
      </p:sp>
      <p:sp>
        <p:nvSpPr>
          <p:cNvPr id="4" name="Espace réservé de l’image des diapositives 3"/>
          <p:cNvSpPr>
            <a:spLocks noGrp="1" noRot="1" noChangeAspect="1"/>
          </p:cNvSpPr>
          <p:nvPr>
            <p:ph type="sldImg" idx="2"/>
          </p:nvPr>
        </p:nvSpPr>
        <p:spPr>
          <a:xfrm>
            <a:off x="2922588" y="849313"/>
            <a:ext cx="4081462" cy="2295525"/>
          </a:xfrm>
          <a:prstGeom prst="rect">
            <a:avLst/>
          </a:prstGeom>
          <a:noFill/>
          <a:ln w="12700">
            <a:solidFill>
              <a:prstClr val="black"/>
            </a:solidFill>
          </a:ln>
        </p:spPr>
        <p:txBody>
          <a:bodyPr vert="horz" lIns="95562" tIns="47780" rIns="95562" bIns="47780" rtlCol="0" anchor="ctr"/>
          <a:lstStyle/>
          <a:p>
            <a:pPr rtl="0"/>
            <a:endParaRPr lang="en-US" dirty="0"/>
          </a:p>
        </p:txBody>
      </p:sp>
      <p:sp>
        <p:nvSpPr>
          <p:cNvPr id="5" name="Espace réservé des commentaires 4"/>
          <p:cNvSpPr>
            <a:spLocks noGrp="1"/>
          </p:cNvSpPr>
          <p:nvPr>
            <p:ph type="body" sz="quarter" idx="3"/>
          </p:nvPr>
        </p:nvSpPr>
        <p:spPr>
          <a:xfrm>
            <a:off x="992664" y="3271382"/>
            <a:ext cx="7941310" cy="2676585"/>
          </a:xfrm>
          <a:prstGeom prst="rect">
            <a:avLst/>
          </a:prstGeom>
        </p:spPr>
        <p:txBody>
          <a:bodyPr vert="horz" lIns="95562" tIns="47780" rIns="95562" bIns="4778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1" y="6456613"/>
            <a:ext cx="4301543" cy="341062"/>
          </a:xfrm>
          <a:prstGeom prst="rect">
            <a:avLst/>
          </a:prstGeom>
        </p:spPr>
        <p:txBody>
          <a:bodyPr vert="horz" lIns="95562" tIns="47780" rIns="95562" bIns="47780" rtlCol="0" anchor="b"/>
          <a:lstStyle>
            <a:lvl1pPr algn="l">
              <a:defRPr sz="1300"/>
            </a:lvl1pPr>
          </a:lstStyle>
          <a:p>
            <a:pPr rtl="0"/>
            <a:endParaRPr lang="en-US" dirty="0"/>
          </a:p>
        </p:txBody>
      </p:sp>
      <p:sp>
        <p:nvSpPr>
          <p:cNvPr id="7" name="Espace réservé du numéro de diapositive 6"/>
          <p:cNvSpPr>
            <a:spLocks noGrp="1"/>
          </p:cNvSpPr>
          <p:nvPr>
            <p:ph type="sldNum" sz="quarter" idx="5"/>
          </p:nvPr>
        </p:nvSpPr>
        <p:spPr>
          <a:xfrm>
            <a:off x="5622798" y="6456613"/>
            <a:ext cx="4301543" cy="341062"/>
          </a:xfrm>
          <a:prstGeom prst="rect">
            <a:avLst/>
          </a:prstGeom>
        </p:spPr>
        <p:txBody>
          <a:bodyPr vert="horz" lIns="95562" tIns="47780" rIns="95562" bIns="47780" rtlCol="0" anchor="b"/>
          <a:lstStyle>
            <a:lvl1pPr algn="r">
              <a:defRPr sz="1300"/>
            </a:lvl1pPr>
          </a:lstStyle>
          <a:p>
            <a:pPr rtl="0"/>
            <a:fld id="{37A705E3-E620-489D-9973-6221209A4B3B}" type="slidenum">
              <a:rPr lang="en-US" smtClean="0"/>
              <a:t>‹N°›</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t>1</a:t>
            </a:fld>
            <a:endParaRPr lang="en-US" dirty="0"/>
          </a:p>
        </p:txBody>
      </p:sp>
    </p:spTree>
    <p:extLst>
      <p:ext uri="{BB962C8B-B14F-4D97-AF65-F5344CB8AC3E}">
        <p14:creationId xmlns:p14="http://schemas.microsoft.com/office/powerpoint/2010/main" val="17306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35</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36</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7BA9-5902-3DC4-512B-36F45AA4C9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737A81-9A15-05BF-7375-BBE468EA0B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F8B78B-143C-7542-D5D1-B9AF9E08706E}"/>
              </a:ext>
            </a:extLst>
          </p:cNvPr>
          <p:cNvSpPr>
            <a:spLocks noGrp="1"/>
          </p:cNvSpPr>
          <p:nvPr>
            <p:ph type="body" idx="1"/>
          </p:nvPr>
        </p:nvSpPr>
        <p:spPr/>
        <p:txBody>
          <a:bodyPr/>
          <a:lstStyle/>
          <a:p>
            <a:endParaRPr lang="fr-FR" dirty="0"/>
          </a:p>
        </p:txBody>
      </p:sp>
      <p:sp>
        <p:nvSpPr>
          <p:cNvPr id="4" name="Espace réservé de la date 3">
            <a:extLst>
              <a:ext uri="{FF2B5EF4-FFF2-40B4-BE49-F238E27FC236}">
                <a16:creationId xmlns:a16="http://schemas.microsoft.com/office/drawing/2014/main" id="{1EA3A439-2E58-CF4B-AB91-B1C29C5601A8}"/>
              </a:ext>
            </a:extLst>
          </p:cNvPr>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a:extLst>
              <a:ext uri="{FF2B5EF4-FFF2-40B4-BE49-F238E27FC236}">
                <a16:creationId xmlns:a16="http://schemas.microsoft.com/office/drawing/2014/main" id="{273B8039-52A5-A5F2-CEFB-6FB0B0D86F4C}"/>
              </a:ext>
            </a:extLst>
          </p:cNvPr>
          <p:cNvSpPr>
            <a:spLocks noGrp="1"/>
          </p:cNvSpPr>
          <p:nvPr>
            <p:ph type="sldNum" sz="quarter" idx="5"/>
          </p:nvPr>
        </p:nvSpPr>
        <p:spPr/>
        <p:txBody>
          <a:bodyPr/>
          <a:lstStyle/>
          <a:p>
            <a:pPr rtl="0"/>
            <a:fld id="{37A705E3-E620-489D-9973-6221209A4B3B}" type="slidenum">
              <a:rPr lang="en-US" smtClean="0"/>
              <a:pPr rtl="0"/>
              <a:t>37</a:t>
            </a:fld>
            <a:endParaRPr lang="en-US" dirty="0"/>
          </a:p>
        </p:txBody>
      </p:sp>
    </p:spTree>
    <p:extLst>
      <p:ext uri="{BB962C8B-B14F-4D97-AF65-F5344CB8AC3E}">
        <p14:creationId xmlns:p14="http://schemas.microsoft.com/office/powerpoint/2010/main" val="6262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t>2</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8</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48D0C-A493-A52C-3A8A-681C7FA0C0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EC533C-567D-8365-A105-492EF19ED9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EEC712-E5A9-FEF9-2FCC-D7860B1A999A}"/>
              </a:ext>
            </a:extLst>
          </p:cNvPr>
          <p:cNvSpPr>
            <a:spLocks noGrp="1"/>
          </p:cNvSpPr>
          <p:nvPr>
            <p:ph type="body" idx="1"/>
          </p:nvPr>
        </p:nvSpPr>
        <p:spPr/>
        <p:txBody>
          <a:bodyPr/>
          <a:lstStyle/>
          <a:p>
            <a:endParaRPr lang="fr-FR" dirty="0"/>
          </a:p>
        </p:txBody>
      </p:sp>
      <p:sp>
        <p:nvSpPr>
          <p:cNvPr id="4" name="Espace réservé de la date 3">
            <a:extLst>
              <a:ext uri="{FF2B5EF4-FFF2-40B4-BE49-F238E27FC236}">
                <a16:creationId xmlns:a16="http://schemas.microsoft.com/office/drawing/2014/main" id="{4AA8464B-2C6F-5271-D1A6-9EE445B026C5}"/>
              </a:ext>
            </a:extLst>
          </p:cNvPr>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a:extLst>
              <a:ext uri="{FF2B5EF4-FFF2-40B4-BE49-F238E27FC236}">
                <a16:creationId xmlns:a16="http://schemas.microsoft.com/office/drawing/2014/main" id="{4E64BFCB-ED06-C151-8733-E95BA13FFE6C}"/>
              </a:ext>
            </a:extLst>
          </p:cNvPr>
          <p:cNvSpPr>
            <a:spLocks noGrp="1"/>
          </p:cNvSpPr>
          <p:nvPr>
            <p:ph type="sldNum" sz="quarter" idx="5"/>
          </p:nvPr>
        </p:nvSpPr>
        <p:spPr/>
        <p:txBody>
          <a:bodyPr/>
          <a:lstStyle/>
          <a:p>
            <a:pPr rtl="0"/>
            <a:fld id="{37A705E3-E620-489D-9973-6221209A4B3B}" type="slidenum">
              <a:rPr lang="en-US" smtClean="0"/>
              <a:pPr rtl="0"/>
              <a:t>16</a:t>
            </a:fld>
            <a:endParaRPr lang="en-US" dirty="0"/>
          </a:p>
        </p:txBody>
      </p:sp>
    </p:spTree>
    <p:extLst>
      <p:ext uri="{BB962C8B-B14F-4D97-AF65-F5344CB8AC3E}">
        <p14:creationId xmlns:p14="http://schemas.microsoft.com/office/powerpoint/2010/main" val="153152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30</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31</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32</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33</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pPr rtl="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pPr rtl="0"/>
              <a:t>34</a:t>
            </a:fld>
            <a:endParaRPr lang="en-US" dirty="0"/>
          </a:p>
        </p:txBody>
      </p:sp>
    </p:spTree>
    <p:extLst>
      <p:ext uri="{BB962C8B-B14F-4D97-AF65-F5344CB8AC3E}">
        <p14:creationId xmlns:p14="http://schemas.microsoft.com/office/powerpoint/2010/main" val="399247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890C2-6B6D-4C90-A07D-B4C3242F8FFC}"/>
              </a:ext>
            </a:extLst>
          </p:cNvPr>
          <p:cNvSpPr>
            <a:spLocks noGrp="1"/>
          </p:cNvSpPr>
          <p:nvPr>
            <p:ph type="title"/>
          </p:nvPr>
        </p:nvSpPr>
        <p:spPr>
          <a:xfrm>
            <a:off x="6186055" y="681037"/>
            <a:ext cx="6005945" cy="551963"/>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sp>
        <p:nvSpPr>
          <p:cNvPr id="3" name="Espace réservé du contenu 2">
            <a:extLst>
              <a:ext uri="{FF2B5EF4-FFF2-40B4-BE49-F238E27FC236}">
                <a16:creationId xmlns:a16="http://schemas.microsoft.com/office/drawing/2014/main" id="{E9C14E0A-3D91-4935-800D-F6ADDAD0085D}"/>
              </a:ext>
            </a:extLst>
          </p:cNvPr>
          <p:cNvSpPr>
            <a:spLocks noGrp="1"/>
          </p:cNvSpPr>
          <p:nvPr>
            <p:ph idx="1"/>
          </p:nvPr>
        </p:nvSpPr>
        <p:spPr>
          <a:xfrm>
            <a:off x="838200" y="1340557"/>
            <a:ext cx="10515600" cy="4666895"/>
          </a:xfrm>
        </p:spPr>
        <p:txBody>
          <a:bodyPr/>
          <a:lstStyle>
            <a:lvl1pPr marL="228600" indent="-228600" algn="l" defTabSz="914400" rtl="0" eaLnBrk="1" latinLnBrk="0" hangingPunct="1">
              <a:lnSpc>
                <a:spcPct val="90000"/>
              </a:lnSpc>
              <a:buFont typeface="Arial" panose="020B0604020202020204" pitchFamily="34" charset="0"/>
              <a:buChar char="•"/>
              <a:defRPr lang="fr-FR" sz="2800" kern="1200" dirty="0">
                <a:solidFill>
                  <a:srgbClr val="002060"/>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fr-FR" sz="2400" kern="1200" dirty="0">
                <a:solidFill>
                  <a:srgbClr val="002060"/>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fr-FR" sz="2000" kern="1200" dirty="0">
                <a:solidFill>
                  <a:srgbClr val="002060"/>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A65D620-3C9C-4F5B-A658-7228DAF2A00C}"/>
              </a:ext>
            </a:extLst>
          </p:cNvPr>
          <p:cNvSpPr>
            <a:spLocks noGrp="1"/>
          </p:cNvSpPr>
          <p:nvPr>
            <p:ph type="dt" sz="half" idx="10"/>
          </p:nvPr>
        </p:nvSpPr>
        <p:spPr/>
        <p:txBody>
          <a:bodyPr/>
          <a:lstStyle/>
          <a:p>
            <a:fld id="{54405A5C-DA92-4EBD-8CC7-AD8F4609EF79}" type="datetime1">
              <a:rPr lang="fr-FR" smtClean="0"/>
              <a:t>28/11/2025</a:t>
            </a:fld>
            <a:endParaRPr lang="fr-FR" dirty="0"/>
          </a:p>
        </p:txBody>
      </p:sp>
      <p:sp>
        <p:nvSpPr>
          <p:cNvPr id="6" name="Espace réservé du numéro de diapositive 5">
            <a:extLst>
              <a:ext uri="{FF2B5EF4-FFF2-40B4-BE49-F238E27FC236}">
                <a16:creationId xmlns:a16="http://schemas.microsoft.com/office/drawing/2014/main" id="{34BDA6CD-3C44-43B7-9A36-4A76B3BFEFC7}"/>
              </a:ext>
            </a:extLst>
          </p:cNvPr>
          <p:cNvSpPr>
            <a:spLocks noGrp="1"/>
          </p:cNvSpPr>
          <p:nvPr>
            <p:ph type="sldNum" sz="quarter" idx="12"/>
          </p:nvPr>
        </p:nvSpPr>
        <p:spPr>
          <a:xfrm>
            <a:off x="70338" y="6378087"/>
            <a:ext cx="451338" cy="365125"/>
          </a:xfrm>
        </p:spPr>
        <p:txBody>
          <a:bodyPr/>
          <a:lstStyle/>
          <a:p>
            <a:fld id="{8DE11E5E-DB2B-4A8C-B27B-AE34C2813A30}" type="slidenum">
              <a:rPr lang="fr-FR" smtClean="0"/>
              <a:t>‹N°›</a:t>
            </a:fld>
            <a:endParaRPr lang="fr-FR" dirty="0"/>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828400" cy="857005"/>
          </a:xfrm>
          <a:prstGeom prst="rect">
            <a:avLst/>
          </a:prstGeom>
        </p:spPr>
      </p:pic>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0909" y="6125879"/>
            <a:ext cx="1730753"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6" y="6291258"/>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bg1"/>
                </a:solidFill>
              </a:rPr>
              <a:pPr/>
              <a:t>‹N°›</a:t>
            </a:fld>
            <a:endParaRPr lang="fr-FR"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4">
            <a:extLst>
              <a:ext uri="{28A0092B-C50C-407E-A947-70E740481C1C}">
                <a14:useLocalDpi xmlns:a14="http://schemas.microsoft.com/office/drawing/2010/main" val="0"/>
              </a:ext>
            </a:extLst>
          </a:blip>
          <a:stretch>
            <a:fillRect/>
          </a:stretch>
        </p:blipFill>
        <p:spPr>
          <a:xfrm flipV="1">
            <a:off x="0" y="5872797"/>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3"/>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tx1"/>
                </a:solidFill>
              </a:rPr>
              <a:pPr/>
              <a:t>‹N°›</a:t>
            </a:fld>
            <a:endParaRPr lang="fr-FR" dirty="0">
              <a:solidFill>
                <a:schemeClr val="tx1"/>
              </a:solidFill>
            </a:endParaRPr>
          </a:p>
        </p:txBody>
      </p:sp>
    </p:spTree>
    <p:extLst>
      <p:ext uri="{BB962C8B-B14F-4D97-AF65-F5344CB8AC3E}">
        <p14:creationId xmlns:p14="http://schemas.microsoft.com/office/powerpoint/2010/main" val="242952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55595DB3-242D-414C-AD83-42A9BD4CA8E8}"/>
              </a:ext>
            </a:extLst>
          </p:cNvPr>
          <p:cNvSpPr>
            <a:spLocks/>
          </p:cNvSpPr>
          <p:nvPr userDrawn="1"/>
        </p:nvSpPr>
        <p:spPr bwMode="auto">
          <a:xfrm>
            <a:off x="593003" y="2600324"/>
            <a:ext cx="2619375" cy="2619375"/>
          </a:xfrm>
          <a:custGeom>
            <a:avLst/>
            <a:gdLst>
              <a:gd name="T0" fmla="*/ 4123 w 4125"/>
              <a:gd name="T1" fmla="*/ 1956 h 4125"/>
              <a:gd name="T2" fmla="*/ 4061 w 4125"/>
              <a:gd name="T3" fmla="*/ 1547 h 4125"/>
              <a:gd name="T4" fmla="*/ 3922 w 4125"/>
              <a:gd name="T5" fmla="*/ 1168 h 4125"/>
              <a:gd name="T6" fmla="*/ 3716 w 4125"/>
              <a:gd name="T7" fmla="*/ 828 h 4125"/>
              <a:gd name="T8" fmla="*/ 3450 w 4125"/>
              <a:gd name="T9" fmla="*/ 535 h 4125"/>
              <a:gd name="T10" fmla="*/ 3132 w 4125"/>
              <a:gd name="T11" fmla="*/ 298 h 4125"/>
              <a:gd name="T12" fmla="*/ 2772 w 4125"/>
              <a:gd name="T13" fmla="*/ 124 h 4125"/>
              <a:gd name="T14" fmla="*/ 2377 w 4125"/>
              <a:gd name="T15" fmla="*/ 23 h 4125"/>
              <a:gd name="T16" fmla="*/ 2062 w 4125"/>
              <a:gd name="T17" fmla="*/ 0 h 4125"/>
              <a:gd name="T18" fmla="*/ 1748 w 4125"/>
              <a:gd name="T19" fmla="*/ 23 h 4125"/>
              <a:gd name="T20" fmla="*/ 1353 w 4125"/>
              <a:gd name="T21" fmla="*/ 124 h 4125"/>
              <a:gd name="T22" fmla="*/ 993 w 4125"/>
              <a:gd name="T23" fmla="*/ 298 h 4125"/>
              <a:gd name="T24" fmla="*/ 675 w 4125"/>
              <a:gd name="T25" fmla="*/ 535 h 4125"/>
              <a:gd name="T26" fmla="*/ 409 w 4125"/>
              <a:gd name="T27" fmla="*/ 828 h 4125"/>
              <a:gd name="T28" fmla="*/ 203 w 4125"/>
              <a:gd name="T29" fmla="*/ 1168 h 4125"/>
              <a:gd name="T30" fmla="*/ 64 w 4125"/>
              <a:gd name="T31" fmla="*/ 1547 h 4125"/>
              <a:gd name="T32" fmla="*/ 2 w 4125"/>
              <a:gd name="T33" fmla="*/ 1956 h 4125"/>
              <a:gd name="T34" fmla="*/ 2 w 4125"/>
              <a:gd name="T35" fmla="*/ 2169 h 4125"/>
              <a:gd name="T36" fmla="*/ 64 w 4125"/>
              <a:gd name="T37" fmla="*/ 2578 h 4125"/>
              <a:gd name="T38" fmla="*/ 203 w 4125"/>
              <a:gd name="T39" fmla="*/ 2957 h 4125"/>
              <a:gd name="T40" fmla="*/ 409 w 4125"/>
              <a:gd name="T41" fmla="*/ 3297 h 4125"/>
              <a:gd name="T42" fmla="*/ 675 w 4125"/>
              <a:gd name="T43" fmla="*/ 3589 h 4125"/>
              <a:gd name="T44" fmla="*/ 993 w 4125"/>
              <a:gd name="T45" fmla="*/ 3827 h 4125"/>
              <a:gd name="T46" fmla="*/ 1353 w 4125"/>
              <a:gd name="T47" fmla="*/ 4000 h 4125"/>
              <a:gd name="T48" fmla="*/ 1748 w 4125"/>
              <a:gd name="T49" fmla="*/ 4102 h 4125"/>
              <a:gd name="T50" fmla="*/ 2062 w 4125"/>
              <a:gd name="T51" fmla="*/ 4125 h 4125"/>
              <a:gd name="T52" fmla="*/ 2377 w 4125"/>
              <a:gd name="T53" fmla="*/ 4102 h 4125"/>
              <a:gd name="T54" fmla="*/ 2772 w 4125"/>
              <a:gd name="T55" fmla="*/ 4000 h 4125"/>
              <a:gd name="T56" fmla="*/ 3132 w 4125"/>
              <a:gd name="T57" fmla="*/ 3827 h 4125"/>
              <a:gd name="T58" fmla="*/ 3450 w 4125"/>
              <a:gd name="T59" fmla="*/ 3589 h 4125"/>
              <a:gd name="T60" fmla="*/ 3716 w 4125"/>
              <a:gd name="T61" fmla="*/ 3297 h 4125"/>
              <a:gd name="T62" fmla="*/ 3922 w 4125"/>
              <a:gd name="T63" fmla="*/ 2957 h 4125"/>
              <a:gd name="T64" fmla="*/ 4061 w 4125"/>
              <a:gd name="T65" fmla="*/ 2578 h 4125"/>
              <a:gd name="T66" fmla="*/ 4123 w 4125"/>
              <a:gd name="T67" fmla="*/ 2169 h 4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5" h="4125">
                <a:moveTo>
                  <a:pt x="4125" y="2062"/>
                </a:moveTo>
                <a:lnTo>
                  <a:pt x="4123" y="1956"/>
                </a:lnTo>
                <a:lnTo>
                  <a:pt x="4102" y="1748"/>
                </a:lnTo>
                <a:lnTo>
                  <a:pt x="4061" y="1547"/>
                </a:lnTo>
                <a:lnTo>
                  <a:pt x="4000" y="1353"/>
                </a:lnTo>
                <a:lnTo>
                  <a:pt x="3922" y="1168"/>
                </a:lnTo>
                <a:lnTo>
                  <a:pt x="3827" y="992"/>
                </a:lnTo>
                <a:lnTo>
                  <a:pt x="3716" y="828"/>
                </a:lnTo>
                <a:lnTo>
                  <a:pt x="3590" y="675"/>
                </a:lnTo>
                <a:lnTo>
                  <a:pt x="3450" y="535"/>
                </a:lnTo>
                <a:lnTo>
                  <a:pt x="3297" y="409"/>
                </a:lnTo>
                <a:lnTo>
                  <a:pt x="3132" y="298"/>
                </a:lnTo>
                <a:lnTo>
                  <a:pt x="2957" y="203"/>
                </a:lnTo>
                <a:lnTo>
                  <a:pt x="2772" y="124"/>
                </a:lnTo>
                <a:lnTo>
                  <a:pt x="2578" y="64"/>
                </a:lnTo>
                <a:lnTo>
                  <a:pt x="2377" y="23"/>
                </a:lnTo>
                <a:lnTo>
                  <a:pt x="2169" y="2"/>
                </a:lnTo>
                <a:lnTo>
                  <a:pt x="2062" y="0"/>
                </a:lnTo>
                <a:lnTo>
                  <a:pt x="1956" y="2"/>
                </a:lnTo>
                <a:lnTo>
                  <a:pt x="1748" y="23"/>
                </a:lnTo>
                <a:lnTo>
                  <a:pt x="1547" y="64"/>
                </a:lnTo>
                <a:lnTo>
                  <a:pt x="1353" y="124"/>
                </a:lnTo>
                <a:lnTo>
                  <a:pt x="1168" y="203"/>
                </a:lnTo>
                <a:lnTo>
                  <a:pt x="993" y="298"/>
                </a:lnTo>
                <a:lnTo>
                  <a:pt x="828" y="409"/>
                </a:lnTo>
                <a:lnTo>
                  <a:pt x="675" y="535"/>
                </a:lnTo>
                <a:lnTo>
                  <a:pt x="535" y="675"/>
                </a:lnTo>
                <a:lnTo>
                  <a:pt x="409" y="828"/>
                </a:lnTo>
                <a:lnTo>
                  <a:pt x="298" y="992"/>
                </a:lnTo>
                <a:lnTo>
                  <a:pt x="203" y="1168"/>
                </a:lnTo>
                <a:lnTo>
                  <a:pt x="124" y="1353"/>
                </a:lnTo>
                <a:lnTo>
                  <a:pt x="64" y="1547"/>
                </a:lnTo>
                <a:lnTo>
                  <a:pt x="23" y="1748"/>
                </a:lnTo>
                <a:lnTo>
                  <a:pt x="2" y="1956"/>
                </a:lnTo>
                <a:lnTo>
                  <a:pt x="0" y="2062"/>
                </a:lnTo>
                <a:lnTo>
                  <a:pt x="2" y="2169"/>
                </a:lnTo>
                <a:lnTo>
                  <a:pt x="23" y="2377"/>
                </a:lnTo>
                <a:lnTo>
                  <a:pt x="64" y="2578"/>
                </a:lnTo>
                <a:lnTo>
                  <a:pt x="124" y="2772"/>
                </a:lnTo>
                <a:lnTo>
                  <a:pt x="203" y="2957"/>
                </a:lnTo>
                <a:lnTo>
                  <a:pt x="298" y="3132"/>
                </a:lnTo>
                <a:lnTo>
                  <a:pt x="409" y="3297"/>
                </a:lnTo>
                <a:lnTo>
                  <a:pt x="535" y="3450"/>
                </a:lnTo>
                <a:lnTo>
                  <a:pt x="675" y="3589"/>
                </a:lnTo>
                <a:lnTo>
                  <a:pt x="828" y="3716"/>
                </a:lnTo>
                <a:lnTo>
                  <a:pt x="993" y="3827"/>
                </a:lnTo>
                <a:lnTo>
                  <a:pt x="1168" y="3922"/>
                </a:lnTo>
                <a:lnTo>
                  <a:pt x="1353" y="4000"/>
                </a:lnTo>
                <a:lnTo>
                  <a:pt x="1547" y="4060"/>
                </a:lnTo>
                <a:lnTo>
                  <a:pt x="1748" y="4102"/>
                </a:lnTo>
                <a:lnTo>
                  <a:pt x="1956" y="4123"/>
                </a:lnTo>
                <a:lnTo>
                  <a:pt x="2062" y="4125"/>
                </a:lnTo>
                <a:lnTo>
                  <a:pt x="2169" y="4123"/>
                </a:lnTo>
                <a:lnTo>
                  <a:pt x="2377" y="4102"/>
                </a:lnTo>
                <a:lnTo>
                  <a:pt x="2578" y="4060"/>
                </a:lnTo>
                <a:lnTo>
                  <a:pt x="2772" y="4000"/>
                </a:lnTo>
                <a:lnTo>
                  <a:pt x="2957" y="3922"/>
                </a:lnTo>
                <a:lnTo>
                  <a:pt x="3132" y="3827"/>
                </a:lnTo>
                <a:lnTo>
                  <a:pt x="3297" y="3716"/>
                </a:lnTo>
                <a:lnTo>
                  <a:pt x="3450" y="3589"/>
                </a:lnTo>
                <a:lnTo>
                  <a:pt x="3590" y="3450"/>
                </a:lnTo>
                <a:lnTo>
                  <a:pt x="3716" y="3297"/>
                </a:lnTo>
                <a:lnTo>
                  <a:pt x="3827" y="3132"/>
                </a:lnTo>
                <a:lnTo>
                  <a:pt x="3922" y="2957"/>
                </a:lnTo>
                <a:lnTo>
                  <a:pt x="4000" y="2772"/>
                </a:lnTo>
                <a:lnTo>
                  <a:pt x="4061" y="2578"/>
                </a:lnTo>
                <a:lnTo>
                  <a:pt x="4102" y="2377"/>
                </a:lnTo>
                <a:lnTo>
                  <a:pt x="4123" y="2169"/>
                </a:lnTo>
                <a:lnTo>
                  <a:pt x="4125" y="206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0" name="Zone de texte 46">
            <a:extLst>
              <a:ext uri="{FF2B5EF4-FFF2-40B4-BE49-F238E27FC236}">
                <a16:creationId xmlns:a16="http://schemas.microsoft.com/office/drawing/2014/main" id="{B5BC09BC-B4B1-4DFD-80F2-4FE25C0CA324}"/>
              </a:ext>
            </a:extLst>
          </p:cNvPr>
          <p:cNvSpPr txBox="1"/>
          <p:nvPr userDrawn="1"/>
        </p:nvSpPr>
        <p:spPr>
          <a:xfrm>
            <a:off x="865418" y="3270884"/>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itre 1">
            <a:extLst>
              <a:ext uri="{FF2B5EF4-FFF2-40B4-BE49-F238E27FC236}">
                <a16:creationId xmlns:a16="http://schemas.microsoft.com/office/drawing/2014/main" id="{80C6A9C6-8E6E-4E82-AED9-8C394598EAF6}"/>
              </a:ext>
            </a:extLst>
          </p:cNvPr>
          <p:cNvSpPr>
            <a:spLocks noGrp="1"/>
          </p:cNvSpPr>
          <p:nvPr>
            <p:ph type="title"/>
          </p:nvPr>
        </p:nvSpPr>
        <p:spPr>
          <a:xfrm>
            <a:off x="3212378" y="2176225"/>
            <a:ext cx="6005945" cy="551963"/>
          </a:xfrm>
        </p:spPr>
        <p:txBody>
          <a:bodyPr vert="horz" lIns="91440" tIns="45720" rIns="91440" bIns="45720" rtlCol="0" anchor="ctr">
            <a:noAutofit/>
          </a:bodyPr>
          <a:lstStyle>
            <a:lvl1pPr>
              <a:defRPr lang="fr-FR" sz="4000" b="1" dirty="0">
                <a:solidFill>
                  <a:schemeClr val="bg1"/>
                </a:solidFill>
              </a:defRPr>
            </a:lvl1pPr>
          </a:lstStyle>
          <a:p>
            <a:pPr lvl="0"/>
            <a:r>
              <a:rPr lang="fr-FR" dirty="0"/>
              <a:t>Modifiez le style du titre</a:t>
            </a:r>
          </a:p>
        </p:txBody>
      </p:sp>
      <p:pic>
        <p:nvPicPr>
          <p:cNvPr id="3" name="Image 2">
            <a:extLst>
              <a:ext uri="{FF2B5EF4-FFF2-40B4-BE49-F238E27FC236}">
                <a16:creationId xmlns:a16="http://schemas.microsoft.com/office/drawing/2014/main" id="{B211D7A3-6976-BE96-6004-4B4EFEA878C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4" name="Zone de texte 46">
            <a:extLst>
              <a:ext uri="{FF2B5EF4-FFF2-40B4-BE49-F238E27FC236}">
                <a16:creationId xmlns:a16="http://schemas.microsoft.com/office/drawing/2014/main" id="{D1C068D1-6241-6088-1104-9D3B07BCE83E}"/>
              </a:ext>
            </a:extLst>
          </p:cNvPr>
          <p:cNvSpPr txBox="1"/>
          <p:nvPr userDrawn="1"/>
        </p:nvSpPr>
        <p:spPr>
          <a:xfrm>
            <a:off x="1024031" y="3487082"/>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42">
            <a:extLst>
              <a:ext uri="{FF2B5EF4-FFF2-40B4-BE49-F238E27FC236}">
                <a16:creationId xmlns:a16="http://schemas.microsoft.com/office/drawing/2014/main" id="{E6346B01-2607-BF21-E3E6-AF38D857669F}"/>
              </a:ext>
            </a:extLst>
          </p:cNvPr>
          <p:cNvSpPr txBox="1"/>
          <p:nvPr userDrawn="1"/>
        </p:nvSpPr>
        <p:spPr>
          <a:xfrm>
            <a:off x="1839947" y="3804566"/>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47">
            <a:extLst>
              <a:ext uri="{FF2B5EF4-FFF2-40B4-BE49-F238E27FC236}">
                <a16:creationId xmlns:a16="http://schemas.microsoft.com/office/drawing/2014/main" id="{B71D6F71-2767-D42E-93F2-CD73A51065CF}"/>
              </a:ext>
            </a:extLst>
          </p:cNvPr>
          <p:cNvSpPr txBox="1"/>
          <p:nvPr userDrawn="1"/>
        </p:nvSpPr>
        <p:spPr>
          <a:xfrm>
            <a:off x="1838604" y="3158228"/>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2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8" name="Freeform 4">
            <a:extLst>
              <a:ext uri="{FF2B5EF4-FFF2-40B4-BE49-F238E27FC236}">
                <a16:creationId xmlns:a16="http://schemas.microsoft.com/office/drawing/2014/main" id="{E3E93B67-DE62-4453-BA46-540389E42762}"/>
              </a:ext>
            </a:extLst>
          </p:cNvPr>
          <p:cNvSpPr>
            <a:spLocks/>
          </p:cNvSpPr>
          <p:nvPr userDrawn="1"/>
        </p:nvSpPr>
        <p:spPr bwMode="auto">
          <a:xfrm>
            <a:off x="0" y="3429000"/>
            <a:ext cx="12192000" cy="3581399"/>
          </a:xfrm>
          <a:custGeom>
            <a:avLst/>
            <a:gdLst>
              <a:gd name="T0" fmla="*/ 12246 w 12246"/>
              <a:gd name="T1" fmla="*/ 0 h 8071"/>
              <a:gd name="T2" fmla="*/ 12246 w 12246"/>
              <a:gd name="T3" fmla="*/ 8071 h 8071"/>
              <a:gd name="T4" fmla="*/ 12161 w 12246"/>
              <a:gd name="T5" fmla="*/ 8068 h 8071"/>
              <a:gd name="T6" fmla="*/ 11995 w 12246"/>
              <a:gd name="T7" fmla="*/ 8035 h 8071"/>
              <a:gd name="T8" fmla="*/ 11917 w 12246"/>
              <a:gd name="T9" fmla="*/ 8005 h 8071"/>
              <a:gd name="T10" fmla="*/ 11841 w 12246"/>
              <a:gd name="T11" fmla="*/ 7971 h 8071"/>
              <a:gd name="T12" fmla="*/ 11701 w 12246"/>
              <a:gd name="T13" fmla="*/ 7877 h 8071"/>
              <a:gd name="T14" fmla="*/ 11638 w 12246"/>
              <a:gd name="T15" fmla="*/ 7819 h 8071"/>
              <a:gd name="T16" fmla="*/ 6025 w 12246"/>
              <a:gd name="T17" fmla="*/ 2206 h 8071"/>
              <a:gd name="T18" fmla="*/ 5882 w 12246"/>
              <a:gd name="T19" fmla="*/ 2068 h 8071"/>
              <a:gd name="T20" fmla="*/ 5578 w 12246"/>
              <a:gd name="T21" fmla="*/ 1818 h 8071"/>
              <a:gd name="T22" fmla="*/ 5252 w 12246"/>
              <a:gd name="T23" fmla="*/ 1601 h 8071"/>
              <a:gd name="T24" fmla="*/ 4908 w 12246"/>
              <a:gd name="T25" fmla="*/ 1418 h 8071"/>
              <a:gd name="T26" fmla="*/ 4548 w 12246"/>
              <a:gd name="T27" fmla="*/ 1268 h 8071"/>
              <a:gd name="T28" fmla="*/ 4175 w 12246"/>
              <a:gd name="T29" fmla="*/ 1155 h 8071"/>
              <a:gd name="T30" fmla="*/ 3791 w 12246"/>
              <a:gd name="T31" fmla="*/ 1078 h 8071"/>
              <a:gd name="T32" fmla="*/ 3399 w 12246"/>
              <a:gd name="T33" fmla="*/ 1039 h 8071"/>
              <a:gd name="T34" fmla="*/ 3200 w 12246"/>
              <a:gd name="T35" fmla="*/ 1036 h 8071"/>
              <a:gd name="T36" fmla="*/ 0 w 12246"/>
              <a:gd name="T37" fmla="*/ 1036 h 8071"/>
              <a:gd name="T38" fmla="*/ 0 w 12246"/>
              <a:gd name="T39" fmla="*/ 0 h 8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46" h="8071">
                <a:moveTo>
                  <a:pt x="12246" y="0"/>
                </a:moveTo>
                <a:lnTo>
                  <a:pt x="12246" y="8071"/>
                </a:lnTo>
                <a:lnTo>
                  <a:pt x="12161" y="8068"/>
                </a:lnTo>
                <a:lnTo>
                  <a:pt x="11995" y="8035"/>
                </a:lnTo>
                <a:lnTo>
                  <a:pt x="11917" y="8005"/>
                </a:lnTo>
                <a:lnTo>
                  <a:pt x="11841" y="7971"/>
                </a:lnTo>
                <a:lnTo>
                  <a:pt x="11701" y="7877"/>
                </a:lnTo>
                <a:lnTo>
                  <a:pt x="11638" y="7819"/>
                </a:lnTo>
                <a:lnTo>
                  <a:pt x="6025" y="2206"/>
                </a:lnTo>
                <a:lnTo>
                  <a:pt x="5882" y="2068"/>
                </a:lnTo>
                <a:lnTo>
                  <a:pt x="5578" y="1818"/>
                </a:lnTo>
                <a:lnTo>
                  <a:pt x="5252" y="1601"/>
                </a:lnTo>
                <a:lnTo>
                  <a:pt x="4908" y="1418"/>
                </a:lnTo>
                <a:lnTo>
                  <a:pt x="4548" y="1268"/>
                </a:lnTo>
                <a:lnTo>
                  <a:pt x="4175" y="1155"/>
                </a:lnTo>
                <a:lnTo>
                  <a:pt x="3791" y="1078"/>
                </a:lnTo>
                <a:lnTo>
                  <a:pt x="3399" y="1039"/>
                </a:lnTo>
                <a:lnTo>
                  <a:pt x="3200" y="1036"/>
                </a:lnTo>
                <a:lnTo>
                  <a:pt x="0" y="1036"/>
                </a:lnTo>
                <a:lnTo>
                  <a:pt x="0" y="0"/>
                </a:lnTo>
                <a:close/>
              </a:path>
            </a:pathLst>
          </a:custGeom>
          <a:solidFill>
            <a:srgbClr val="0B37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125879"/>
            <a:ext cx="1730753"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6" y="6291258"/>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bg1"/>
                </a:solidFill>
              </a:rPr>
              <a:pPr/>
              <a:t>‹N°›</a:t>
            </a:fld>
            <a:endParaRPr lang="fr-FR"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3">
            <a:extLst>
              <a:ext uri="{28A0092B-C50C-407E-A947-70E740481C1C}">
                <a14:useLocalDpi xmlns:a14="http://schemas.microsoft.com/office/drawing/2010/main" val="0"/>
              </a:ext>
            </a:extLst>
          </a:blip>
          <a:stretch>
            <a:fillRect/>
          </a:stretch>
        </p:blipFill>
        <p:spPr>
          <a:xfrm flipV="1">
            <a:off x="70338" y="5903144"/>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3"/>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tx1"/>
                </a:solidFill>
              </a:rPr>
              <a:pPr/>
              <a:t>‹N°›</a:t>
            </a:fld>
            <a:endParaRPr lang="fr-FR" dirty="0">
              <a:solidFill>
                <a:schemeClr val="tx1"/>
              </a:solidFill>
            </a:endParaRPr>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3" name="ZoneTexte 2">
            <a:extLst>
              <a:ext uri="{FF2B5EF4-FFF2-40B4-BE49-F238E27FC236}">
                <a16:creationId xmlns:a16="http://schemas.microsoft.com/office/drawing/2014/main" id="{40B842EC-7F45-4C5C-BD64-65134916A0FF}"/>
              </a:ext>
            </a:extLst>
          </p:cNvPr>
          <p:cNvSpPr txBox="1"/>
          <p:nvPr userDrawn="1"/>
        </p:nvSpPr>
        <p:spPr>
          <a:xfrm>
            <a:off x="70338" y="1874355"/>
            <a:ext cx="3426691" cy="1077218"/>
          </a:xfrm>
          <a:prstGeom prst="rect">
            <a:avLst/>
          </a:prstGeom>
          <a:noFill/>
        </p:spPr>
        <p:txBody>
          <a:bodyPr wrap="square" rtlCol="0">
            <a:spAutoFit/>
          </a:bodyPr>
          <a:lstStyle/>
          <a:p>
            <a:pPr algn="l"/>
            <a:r>
              <a:rPr lang="fr-FR" sz="3200" dirty="0">
                <a:solidFill>
                  <a:schemeClr val="bg1"/>
                </a:solidFill>
              </a:rPr>
              <a:t>CONSEIL D’ADMINISTRATION</a:t>
            </a:r>
          </a:p>
        </p:txBody>
      </p:sp>
      <p:sp>
        <p:nvSpPr>
          <p:cNvPr id="17" name="Freeform 3">
            <a:extLst>
              <a:ext uri="{FF2B5EF4-FFF2-40B4-BE49-F238E27FC236}">
                <a16:creationId xmlns:a16="http://schemas.microsoft.com/office/drawing/2014/main" id="{A9A8E6B0-A86B-49A0-B3FF-0D858A314BC9}"/>
              </a:ext>
            </a:extLst>
          </p:cNvPr>
          <p:cNvSpPr>
            <a:spLocks/>
          </p:cNvSpPr>
          <p:nvPr userDrawn="1"/>
        </p:nvSpPr>
        <p:spPr bwMode="auto">
          <a:xfrm>
            <a:off x="-10089" y="115541"/>
            <a:ext cx="12192000" cy="3429000"/>
          </a:xfrm>
          <a:custGeom>
            <a:avLst/>
            <a:gdLst>
              <a:gd name="T0" fmla="*/ 1003 w 12246"/>
              <a:gd name="T1" fmla="*/ 4581 h 8834"/>
              <a:gd name="T2" fmla="*/ 0 w 12246"/>
              <a:gd name="T3" fmla="*/ 4581 h 8834"/>
              <a:gd name="T4" fmla="*/ 0 w 12246"/>
              <a:gd name="T5" fmla="*/ 8834 h 8834"/>
              <a:gd name="T6" fmla="*/ 12246 w 12246"/>
              <a:gd name="T7" fmla="*/ 8834 h 8834"/>
              <a:gd name="T8" fmla="*/ 12246 w 12246"/>
              <a:gd name="T9" fmla="*/ 0 h 8834"/>
              <a:gd name="T10" fmla="*/ 7091 w 12246"/>
              <a:gd name="T11" fmla="*/ 0 h 8834"/>
              <a:gd name="T12" fmla="*/ 7016 w 12246"/>
              <a:gd name="T13" fmla="*/ 2 h 8834"/>
              <a:gd name="T14" fmla="*/ 6870 w 12246"/>
              <a:gd name="T15" fmla="*/ 32 h 8834"/>
              <a:gd name="T16" fmla="*/ 6734 w 12246"/>
              <a:gd name="T17" fmla="*/ 88 h 8834"/>
              <a:gd name="T18" fmla="*/ 6610 w 12246"/>
              <a:gd name="T19" fmla="*/ 170 h 8834"/>
              <a:gd name="T20" fmla="*/ 6556 w 12246"/>
              <a:gd name="T21" fmla="*/ 222 h 8834"/>
              <a:gd name="T22" fmla="*/ 3040 w 12246"/>
              <a:gd name="T23" fmla="*/ 3737 h 8834"/>
              <a:gd name="T24" fmla="*/ 2938 w 12246"/>
              <a:gd name="T25" fmla="*/ 3836 h 8834"/>
              <a:gd name="T26" fmla="*/ 2718 w 12246"/>
              <a:gd name="T27" fmla="*/ 4016 h 8834"/>
              <a:gd name="T28" fmla="*/ 2483 w 12246"/>
              <a:gd name="T29" fmla="*/ 4173 h 8834"/>
              <a:gd name="T30" fmla="*/ 2235 w 12246"/>
              <a:gd name="T31" fmla="*/ 4306 h 8834"/>
              <a:gd name="T32" fmla="*/ 1975 w 12246"/>
              <a:gd name="T33" fmla="*/ 4413 h 8834"/>
              <a:gd name="T34" fmla="*/ 1706 w 12246"/>
              <a:gd name="T35" fmla="*/ 4495 h 8834"/>
              <a:gd name="T36" fmla="*/ 1429 w 12246"/>
              <a:gd name="T37" fmla="*/ 4550 h 8834"/>
              <a:gd name="T38" fmla="*/ 1146 w 12246"/>
              <a:gd name="T39" fmla="*/ 4578 h 8834"/>
              <a:gd name="T40" fmla="*/ 1003 w 12246"/>
              <a:gd name="T41" fmla="*/ 4581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46" h="8834">
                <a:moveTo>
                  <a:pt x="1003" y="4581"/>
                </a:moveTo>
                <a:lnTo>
                  <a:pt x="0" y="4581"/>
                </a:lnTo>
                <a:lnTo>
                  <a:pt x="0" y="8834"/>
                </a:lnTo>
                <a:lnTo>
                  <a:pt x="12246" y="8834"/>
                </a:lnTo>
                <a:lnTo>
                  <a:pt x="12246" y="0"/>
                </a:lnTo>
                <a:lnTo>
                  <a:pt x="7091" y="0"/>
                </a:lnTo>
                <a:lnTo>
                  <a:pt x="7016" y="2"/>
                </a:lnTo>
                <a:lnTo>
                  <a:pt x="6870" y="32"/>
                </a:lnTo>
                <a:lnTo>
                  <a:pt x="6734" y="88"/>
                </a:lnTo>
                <a:lnTo>
                  <a:pt x="6610" y="170"/>
                </a:lnTo>
                <a:lnTo>
                  <a:pt x="6556" y="222"/>
                </a:lnTo>
                <a:lnTo>
                  <a:pt x="3040" y="3737"/>
                </a:lnTo>
                <a:lnTo>
                  <a:pt x="2938" y="3836"/>
                </a:lnTo>
                <a:lnTo>
                  <a:pt x="2718" y="4016"/>
                </a:lnTo>
                <a:lnTo>
                  <a:pt x="2483" y="4173"/>
                </a:lnTo>
                <a:lnTo>
                  <a:pt x="2235" y="4306"/>
                </a:lnTo>
                <a:lnTo>
                  <a:pt x="1975" y="4413"/>
                </a:lnTo>
                <a:lnTo>
                  <a:pt x="1706" y="4495"/>
                </a:lnTo>
                <a:lnTo>
                  <a:pt x="1429" y="4550"/>
                </a:lnTo>
                <a:lnTo>
                  <a:pt x="1146" y="4578"/>
                </a:lnTo>
                <a:lnTo>
                  <a:pt x="1003" y="4581"/>
                </a:lnTo>
              </a:path>
            </a:pathLst>
          </a:custGeom>
          <a:solidFill>
            <a:srgbClr val="1C82A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9" name="Freeform 9">
            <a:extLst>
              <a:ext uri="{FF2B5EF4-FFF2-40B4-BE49-F238E27FC236}">
                <a16:creationId xmlns:a16="http://schemas.microsoft.com/office/drawing/2014/main" id="{E465A3FE-F502-40A4-A29D-008F5BD82DE2}"/>
              </a:ext>
            </a:extLst>
          </p:cNvPr>
          <p:cNvSpPr>
            <a:spLocks/>
          </p:cNvSpPr>
          <p:nvPr userDrawn="1"/>
        </p:nvSpPr>
        <p:spPr bwMode="auto">
          <a:xfrm>
            <a:off x="574758" y="3623177"/>
            <a:ext cx="2164715" cy="2164715"/>
          </a:xfrm>
          <a:custGeom>
            <a:avLst/>
            <a:gdLst>
              <a:gd name="T0" fmla="*/ 3408 w 3409"/>
              <a:gd name="T1" fmla="*/ 1617 h 3409"/>
              <a:gd name="T2" fmla="*/ 3356 w 3409"/>
              <a:gd name="T3" fmla="*/ 1278 h 3409"/>
              <a:gd name="T4" fmla="*/ 3242 w 3409"/>
              <a:gd name="T5" fmla="*/ 965 h 3409"/>
              <a:gd name="T6" fmla="*/ 3071 w 3409"/>
              <a:gd name="T7" fmla="*/ 684 h 3409"/>
              <a:gd name="T8" fmla="*/ 2851 w 3409"/>
              <a:gd name="T9" fmla="*/ 442 h 3409"/>
              <a:gd name="T10" fmla="*/ 2589 w 3409"/>
              <a:gd name="T11" fmla="*/ 246 h 3409"/>
              <a:gd name="T12" fmla="*/ 2291 w 3409"/>
              <a:gd name="T13" fmla="*/ 103 h 3409"/>
              <a:gd name="T14" fmla="*/ 1965 w 3409"/>
              <a:gd name="T15" fmla="*/ 19 h 3409"/>
              <a:gd name="T16" fmla="*/ 1705 w 3409"/>
              <a:gd name="T17" fmla="*/ 0 h 3409"/>
              <a:gd name="T18" fmla="*/ 1445 w 3409"/>
              <a:gd name="T19" fmla="*/ 19 h 3409"/>
              <a:gd name="T20" fmla="*/ 1118 w 3409"/>
              <a:gd name="T21" fmla="*/ 103 h 3409"/>
              <a:gd name="T22" fmla="*/ 820 w 3409"/>
              <a:gd name="T23" fmla="*/ 246 h 3409"/>
              <a:gd name="T24" fmla="*/ 558 w 3409"/>
              <a:gd name="T25" fmla="*/ 442 h 3409"/>
              <a:gd name="T26" fmla="*/ 338 w 3409"/>
              <a:gd name="T27" fmla="*/ 684 h 3409"/>
              <a:gd name="T28" fmla="*/ 168 w 3409"/>
              <a:gd name="T29" fmla="*/ 965 h 3409"/>
              <a:gd name="T30" fmla="*/ 53 w 3409"/>
              <a:gd name="T31" fmla="*/ 1278 h 3409"/>
              <a:gd name="T32" fmla="*/ 1 w 3409"/>
              <a:gd name="T33" fmla="*/ 1617 h 3409"/>
              <a:gd name="T34" fmla="*/ 1 w 3409"/>
              <a:gd name="T35" fmla="*/ 1793 h 3409"/>
              <a:gd name="T36" fmla="*/ 53 w 3409"/>
              <a:gd name="T37" fmla="*/ 2131 h 3409"/>
              <a:gd name="T38" fmla="*/ 168 w 3409"/>
              <a:gd name="T39" fmla="*/ 2444 h 3409"/>
              <a:gd name="T40" fmla="*/ 338 w 3409"/>
              <a:gd name="T41" fmla="*/ 2725 h 3409"/>
              <a:gd name="T42" fmla="*/ 558 w 3409"/>
              <a:gd name="T43" fmla="*/ 2967 h 3409"/>
              <a:gd name="T44" fmla="*/ 820 w 3409"/>
              <a:gd name="T45" fmla="*/ 3163 h 3409"/>
              <a:gd name="T46" fmla="*/ 1118 w 3409"/>
              <a:gd name="T47" fmla="*/ 3306 h 3409"/>
              <a:gd name="T48" fmla="*/ 1445 w 3409"/>
              <a:gd name="T49" fmla="*/ 3390 h 3409"/>
              <a:gd name="T50" fmla="*/ 1705 w 3409"/>
              <a:gd name="T51" fmla="*/ 3409 h 3409"/>
              <a:gd name="T52" fmla="*/ 1965 w 3409"/>
              <a:gd name="T53" fmla="*/ 3390 h 3409"/>
              <a:gd name="T54" fmla="*/ 2291 w 3409"/>
              <a:gd name="T55" fmla="*/ 3306 h 3409"/>
              <a:gd name="T56" fmla="*/ 2589 w 3409"/>
              <a:gd name="T57" fmla="*/ 3163 h 3409"/>
              <a:gd name="T58" fmla="*/ 2851 w 3409"/>
              <a:gd name="T59" fmla="*/ 2967 h 3409"/>
              <a:gd name="T60" fmla="*/ 3071 w 3409"/>
              <a:gd name="T61" fmla="*/ 2725 h 3409"/>
              <a:gd name="T62" fmla="*/ 3242 w 3409"/>
              <a:gd name="T63" fmla="*/ 2444 h 3409"/>
              <a:gd name="T64" fmla="*/ 3356 w 3409"/>
              <a:gd name="T65" fmla="*/ 2131 h 3409"/>
              <a:gd name="T66" fmla="*/ 3408 w 3409"/>
              <a:gd name="T67" fmla="*/ 1793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9" h="3409">
                <a:moveTo>
                  <a:pt x="3409" y="1705"/>
                </a:moveTo>
                <a:lnTo>
                  <a:pt x="3408" y="1617"/>
                </a:lnTo>
                <a:lnTo>
                  <a:pt x="3390" y="1445"/>
                </a:lnTo>
                <a:lnTo>
                  <a:pt x="3356" y="1278"/>
                </a:lnTo>
                <a:lnTo>
                  <a:pt x="3307" y="1118"/>
                </a:lnTo>
                <a:lnTo>
                  <a:pt x="3242" y="965"/>
                </a:lnTo>
                <a:lnTo>
                  <a:pt x="3163" y="820"/>
                </a:lnTo>
                <a:lnTo>
                  <a:pt x="3071" y="684"/>
                </a:lnTo>
                <a:lnTo>
                  <a:pt x="2967" y="558"/>
                </a:lnTo>
                <a:lnTo>
                  <a:pt x="2851" y="442"/>
                </a:lnTo>
                <a:lnTo>
                  <a:pt x="2725" y="338"/>
                </a:lnTo>
                <a:lnTo>
                  <a:pt x="2589" y="246"/>
                </a:lnTo>
                <a:lnTo>
                  <a:pt x="2444" y="168"/>
                </a:lnTo>
                <a:lnTo>
                  <a:pt x="2291" y="103"/>
                </a:lnTo>
                <a:lnTo>
                  <a:pt x="2131" y="53"/>
                </a:lnTo>
                <a:lnTo>
                  <a:pt x="1965" y="19"/>
                </a:lnTo>
                <a:lnTo>
                  <a:pt x="1793" y="1"/>
                </a:lnTo>
                <a:lnTo>
                  <a:pt x="1705" y="0"/>
                </a:lnTo>
                <a:lnTo>
                  <a:pt x="1617" y="1"/>
                </a:lnTo>
                <a:lnTo>
                  <a:pt x="1445" y="19"/>
                </a:lnTo>
                <a:lnTo>
                  <a:pt x="1278" y="53"/>
                </a:lnTo>
                <a:lnTo>
                  <a:pt x="1118" y="103"/>
                </a:lnTo>
                <a:lnTo>
                  <a:pt x="965" y="168"/>
                </a:lnTo>
                <a:lnTo>
                  <a:pt x="820" y="246"/>
                </a:lnTo>
                <a:lnTo>
                  <a:pt x="684" y="338"/>
                </a:lnTo>
                <a:lnTo>
                  <a:pt x="558" y="442"/>
                </a:lnTo>
                <a:lnTo>
                  <a:pt x="442" y="558"/>
                </a:lnTo>
                <a:lnTo>
                  <a:pt x="338" y="684"/>
                </a:lnTo>
                <a:lnTo>
                  <a:pt x="246" y="820"/>
                </a:lnTo>
                <a:lnTo>
                  <a:pt x="168" y="965"/>
                </a:lnTo>
                <a:lnTo>
                  <a:pt x="103" y="1118"/>
                </a:lnTo>
                <a:lnTo>
                  <a:pt x="53" y="1278"/>
                </a:lnTo>
                <a:lnTo>
                  <a:pt x="19" y="1445"/>
                </a:lnTo>
                <a:lnTo>
                  <a:pt x="1" y="1617"/>
                </a:lnTo>
                <a:lnTo>
                  <a:pt x="0" y="1705"/>
                </a:lnTo>
                <a:lnTo>
                  <a:pt x="1" y="1793"/>
                </a:lnTo>
                <a:lnTo>
                  <a:pt x="19" y="1964"/>
                </a:lnTo>
                <a:lnTo>
                  <a:pt x="53" y="2131"/>
                </a:lnTo>
                <a:lnTo>
                  <a:pt x="103" y="2291"/>
                </a:lnTo>
                <a:lnTo>
                  <a:pt x="168" y="2444"/>
                </a:lnTo>
                <a:lnTo>
                  <a:pt x="246" y="2589"/>
                </a:lnTo>
                <a:lnTo>
                  <a:pt x="338" y="2725"/>
                </a:lnTo>
                <a:lnTo>
                  <a:pt x="442" y="2851"/>
                </a:lnTo>
                <a:lnTo>
                  <a:pt x="558" y="2967"/>
                </a:lnTo>
                <a:lnTo>
                  <a:pt x="684" y="3071"/>
                </a:lnTo>
                <a:lnTo>
                  <a:pt x="820" y="3163"/>
                </a:lnTo>
                <a:lnTo>
                  <a:pt x="965" y="3242"/>
                </a:lnTo>
                <a:lnTo>
                  <a:pt x="1118" y="3306"/>
                </a:lnTo>
                <a:lnTo>
                  <a:pt x="1278" y="3356"/>
                </a:lnTo>
                <a:lnTo>
                  <a:pt x="1445" y="3390"/>
                </a:lnTo>
                <a:lnTo>
                  <a:pt x="1617" y="3408"/>
                </a:lnTo>
                <a:lnTo>
                  <a:pt x="1705" y="3409"/>
                </a:lnTo>
                <a:lnTo>
                  <a:pt x="1793" y="3408"/>
                </a:lnTo>
                <a:lnTo>
                  <a:pt x="1965" y="3390"/>
                </a:lnTo>
                <a:lnTo>
                  <a:pt x="2131" y="3356"/>
                </a:lnTo>
                <a:lnTo>
                  <a:pt x="2291" y="3306"/>
                </a:lnTo>
                <a:lnTo>
                  <a:pt x="2444" y="3242"/>
                </a:lnTo>
                <a:lnTo>
                  <a:pt x="2589" y="3163"/>
                </a:lnTo>
                <a:lnTo>
                  <a:pt x="2725" y="3071"/>
                </a:lnTo>
                <a:lnTo>
                  <a:pt x="2851" y="2967"/>
                </a:lnTo>
                <a:lnTo>
                  <a:pt x="2967" y="2851"/>
                </a:lnTo>
                <a:lnTo>
                  <a:pt x="3071" y="2725"/>
                </a:lnTo>
                <a:lnTo>
                  <a:pt x="3163" y="2589"/>
                </a:lnTo>
                <a:lnTo>
                  <a:pt x="3242" y="2444"/>
                </a:lnTo>
                <a:lnTo>
                  <a:pt x="3307" y="2291"/>
                </a:lnTo>
                <a:lnTo>
                  <a:pt x="3356" y="2131"/>
                </a:lnTo>
                <a:lnTo>
                  <a:pt x="3390" y="1964"/>
                </a:lnTo>
                <a:lnTo>
                  <a:pt x="3408" y="1793"/>
                </a:lnTo>
                <a:lnTo>
                  <a:pt x="3409" y="1705"/>
                </a:lnTo>
              </a:path>
            </a:pathLst>
          </a:custGeom>
          <a:solidFill>
            <a:srgbClr val="19B5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4" name="Zone de texte 46">
            <a:extLst>
              <a:ext uri="{FF2B5EF4-FFF2-40B4-BE49-F238E27FC236}">
                <a16:creationId xmlns:a16="http://schemas.microsoft.com/office/drawing/2014/main" id="{B27667AF-83C7-4535-8032-4951D80D3560}"/>
              </a:ext>
            </a:extLst>
          </p:cNvPr>
          <p:cNvSpPr txBox="1"/>
          <p:nvPr userDrawn="1"/>
        </p:nvSpPr>
        <p:spPr>
          <a:xfrm>
            <a:off x="811599" y="4207517"/>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627515" y="4525001"/>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23</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626172" y="3878663"/>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 avec coins arrondis en diagonale 3">
            <a:extLst>
              <a:ext uri="{FF2B5EF4-FFF2-40B4-BE49-F238E27FC236}">
                <a16:creationId xmlns:a16="http://schemas.microsoft.com/office/drawing/2014/main" id="{700EFC0C-1374-4D67-B9CD-C465BA211547}"/>
              </a:ext>
            </a:extLst>
          </p:cNvPr>
          <p:cNvSpPr/>
          <p:nvPr userDrawn="1"/>
        </p:nvSpPr>
        <p:spPr>
          <a:xfrm>
            <a:off x="3588844" y="318976"/>
            <a:ext cx="8440521" cy="5710523"/>
          </a:xfrm>
          <a:prstGeom prst="round2Diag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30D41944-0F00-40BE-9D35-28763CA61EA2}"/>
              </a:ext>
            </a:extLst>
          </p:cNvPr>
          <p:cNvSpPr txBox="1"/>
          <p:nvPr userDrawn="1"/>
        </p:nvSpPr>
        <p:spPr>
          <a:xfrm>
            <a:off x="6718933" y="357202"/>
            <a:ext cx="1985818" cy="461665"/>
          </a:xfrm>
          <a:prstGeom prst="rect">
            <a:avLst/>
          </a:prstGeom>
          <a:noFill/>
        </p:spPr>
        <p:txBody>
          <a:bodyPr wrap="square" rtlCol="0">
            <a:spAutoFit/>
          </a:bodyPr>
          <a:lstStyle/>
          <a:p>
            <a:pPr algn="r"/>
            <a:r>
              <a:rPr lang="fr-FR" sz="2400" b="1" dirty="0">
                <a:solidFill>
                  <a:srgbClr val="002060"/>
                </a:solidFill>
              </a:rPr>
              <a:t>Ordre du jour</a:t>
            </a:r>
          </a:p>
        </p:txBody>
      </p:sp>
      <p:sp>
        <p:nvSpPr>
          <p:cNvPr id="26" name="Espace réservé du contenu 2">
            <a:extLst>
              <a:ext uri="{FF2B5EF4-FFF2-40B4-BE49-F238E27FC236}">
                <a16:creationId xmlns:a16="http://schemas.microsoft.com/office/drawing/2014/main" id="{139B4B49-78DE-4B21-80DB-96F97F4B8AD7}"/>
              </a:ext>
            </a:extLst>
          </p:cNvPr>
          <p:cNvSpPr>
            <a:spLocks noGrp="1"/>
          </p:cNvSpPr>
          <p:nvPr>
            <p:ph idx="1"/>
          </p:nvPr>
        </p:nvSpPr>
        <p:spPr>
          <a:xfrm>
            <a:off x="3650366" y="974490"/>
            <a:ext cx="8301489" cy="4666895"/>
          </a:xfrm>
        </p:spPr>
        <p:txBody>
          <a:bodyPr/>
          <a:lstStyle>
            <a:lvl1pPr marL="228600" indent="-228600" algn="l" defTabSz="914400" rtl="0" eaLnBrk="1" latinLnBrk="0" hangingPunct="1">
              <a:lnSpc>
                <a:spcPct val="90000"/>
              </a:lnSpc>
              <a:buFont typeface="Arial" panose="020B0604020202020204" pitchFamily="34" charset="0"/>
              <a:buChar char="•"/>
              <a:defRPr lang="fr-FR" sz="2600" kern="1200" dirty="0">
                <a:solidFill>
                  <a:srgbClr val="002060"/>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fr-FR" sz="2400" kern="1200" dirty="0">
                <a:solidFill>
                  <a:srgbClr val="002060"/>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fr-FR" sz="2000" kern="1200" dirty="0">
                <a:solidFill>
                  <a:srgbClr val="002060"/>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7" name="Image 26">
            <a:extLst>
              <a:ext uri="{FF2B5EF4-FFF2-40B4-BE49-F238E27FC236}">
                <a16:creationId xmlns:a16="http://schemas.microsoft.com/office/drawing/2014/main" id="{30186B7F-C72F-4629-B639-53C290C77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35" y="526181"/>
            <a:ext cx="3163744" cy="2112008"/>
          </a:xfrm>
          <a:prstGeom prst="rect">
            <a:avLst/>
          </a:prstGeom>
        </p:spPr>
      </p:pic>
    </p:spTree>
    <p:extLst>
      <p:ext uri="{BB962C8B-B14F-4D97-AF65-F5344CB8AC3E}">
        <p14:creationId xmlns:p14="http://schemas.microsoft.com/office/powerpoint/2010/main" val="311979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A3F3BBB-2115-4886-805E-7841CA1F7E7A}"/>
              </a:ext>
            </a:extLst>
          </p:cNvPr>
          <p:cNvPicPr>
            <a:picLocks noChangeAspect="1"/>
          </p:cNvPicPr>
          <p:nvPr userDrawn="1"/>
        </p:nvPicPr>
        <p:blipFill>
          <a:blip r:embed="rId2"/>
          <a:stretch>
            <a:fillRect/>
          </a:stretch>
        </p:blipFill>
        <p:spPr>
          <a:xfrm>
            <a:off x="-9095" y="1"/>
            <a:ext cx="6562725" cy="6830876"/>
          </a:xfrm>
          <a:prstGeom prst="rect">
            <a:avLst/>
          </a:prstGeom>
        </p:spPr>
      </p:pic>
      <p:sp>
        <p:nvSpPr>
          <p:cNvPr id="2" name="Titre 1">
            <a:extLst>
              <a:ext uri="{FF2B5EF4-FFF2-40B4-BE49-F238E27FC236}">
                <a16:creationId xmlns:a16="http://schemas.microsoft.com/office/drawing/2014/main" id="{D9E890C2-6B6D-4C90-A07D-B4C3242F8FFC}"/>
              </a:ext>
            </a:extLst>
          </p:cNvPr>
          <p:cNvSpPr>
            <a:spLocks noGrp="1"/>
          </p:cNvSpPr>
          <p:nvPr>
            <p:ph type="title"/>
          </p:nvPr>
        </p:nvSpPr>
        <p:spPr>
          <a:xfrm>
            <a:off x="8054110" y="2581543"/>
            <a:ext cx="3759200" cy="1778021"/>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0909" y="6125879"/>
            <a:ext cx="1730753"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6" y="6291258"/>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bg1"/>
                </a:solidFill>
              </a:rPr>
              <a:pPr/>
              <a:t>‹N°›</a:t>
            </a:fld>
            <a:endParaRPr lang="fr-FR"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4">
            <a:extLst>
              <a:ext uri="{28A0092B-C50C-407E-A947-70E740481C1C}">
                <a14:useLocalDpi xmlns:a14="http://schemas.microsoft.com/office/drawing/2010/main" val="0"/>
              </a:ext>
            </a:extLst>
          </a:blip>
          <a:stretch>
            <a:fillRect/>
          </a:stretch>
        </p:blipFill>
        <p:spPr>
          <a:xfrm flipV="1">
            <a:off x="70338" y="5903144"/>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3"/>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tx1"/>
                </a:solidFill>
              </a:rPr>
              <a:pPr/>
              <a:t>‹N°›</a:t>
            </a:fld>
            <a:endParaRPr lang="fr-FR" dirty="0">
              <a:solidFill>
                <a:schemeClr val="tx1"/>
              </a:solidFill>
            </a:endParaRPr>
          </a:p>
        </p:txBody>
      </p:sp>
      <p:sp>
        <p:nvSpPr>
          <p:cNvPr id="11" name="Pentagone 10">
            <a:extLst>
              <a:ext uri="{FF2B5EF4-FFF2-40B4-BE49-F238E27FC236}">
                <a16:creationId xmlns:a16="http://schemas.microsoft.com/office/drawing/2014/main" id="{2E7FCAFD-9833-43CE-9CBD-672CD88CD953}"/>
              </a:ext>
            </a:extLst>
          </p:cNvPr>
          <p:cNvSpPr/>
          <p:nvPr userDrawn="1"/>
        </p:nvSpPr>
        <p:spPr>
          <a:xfrm rot="11884534">
            <a:off x="7197556" y="1266289"/>
            <a:ext cx="5248275" cy="4898390"/>
          </a:xfrm>
          <a:prstGeom prst="pentagon">
            <a:avLst/>
          </a:prstGeom>
          <a:noFill/>
          <a:ln w="571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14" name="Zone de texte 46">
            <a:extLst>
              <a:ext uri="{FF2B5EF4-FFF2-40B4-BE49-F238E27FC236}">
                <a16:creationId xmlns:a16="http://schemas.microsoft.com/office/drawing/2014/main" id="{B27667AF-83C7-4535-8032-4951D80D3560}"/>
              </a:ext>
            </a:extLst>
          </p:cNvPr>
          <p:cNvSpPr txBox="1"/>
          <p:nvPr userDrawn="1"/>
        </p:nvSpPr>
        <p:spPr>
          <a:xfrm>
            <a:off x="521676" y="4091703"/>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355686" y="3718882"/>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361656" y="4339990"/>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0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8" name="Freeform 4">
            <a:extLst>
              <a:ext uri="{FF2B5EF4-FFF2-40B4-BE49-F238E27FC236}">
                <a16:creationId xmlns:a16="http://schemas.microsoft.com/office/drawing/2014/main" id="{E3E93B67-DE62-4453-BA46-540389E42762}"/>
              </a:ext>
            </a:extLst>
          </p:cNvPr>
          <p:cNvSpPr>
            <a:spLocks/>
          </p:cNvSpPr>
          <p:nvPr userDrawn="1"/>
        </p:nvSpPr>
        <p:spPr bwMode="auto">
          <a:xfrm>
            <a:off x="0" y="3429000"/>
            <a:ext cx="12192000" cy="3581399"/>
          </a:xfrm>
          <a:custGeom>
            <a:avLst/>
            <a:gdLst>
              <a:gd name="T0" fmla="*/ 12246 w 12246"/>
              <a:gd name="T1" fmla="*/ 0 h 8071"/>
              <a:gd name="T2" fmla="*/ 12246 w 12246"/>
              <a:gd name="T3" fmla="*/ 8071 h 8071"/>
              <a:gd name="T4" fmla="*/ 12161 w 12246"/>
              <a:gd name="T5" fmla="*/ 8068 h 8071"/>
              <a:gd name="T6" fmla="*/ 11995 w 12246"/>
              <a:gd name="T7" fmla="*/ 8035 h 8071"/>
              <a:gd name="T8" fmla="*/ 11917 w 12246"/>
              <a:gd name="T9" fmla="*/ 8005 h 8071"/>
              <a:gd name="T10" fmla="*/ 11841 w 12246"/>
              <a:gd name="T11" fmla="*/ 7971 h 8071"/>
              <a:gd name="T12" fmla="*/ 11701 w 12246"/>
              <a:gd name="T13" fmla="*/ 7877 h 8071"/>
              <a:gd name="T14" fmla="*/ 11638 w 12246"/>
              <a:gd name="T15" fmla="*/ 7819 h 8071"/>
              <a:gd name="T16" fmla="*/ 6025 w 12246"/>
              <a:gd name="T17" fmla="*/ 2206 h 8071"/>
              <a:gd name="T18" fmla="*/ 5882 w 12246"/>
              <a:gd name="T19" fmla="*/ 2068 h 8071"/>
              <a:gd name="T20" fmla="*/ 5578 w 12246"/>
              <a:gd name="T21" fmla="*/ 1818 h 8071"/>
              <a:gd name="T22" fmla="*/ 5252 w 12246"/>
              <a:gd name="T23" fmla="*/ 1601 h 8071"/>
              <a:gd name="T24" fmla="*/ 4908 w 12246"/>
              <a:gd name="T25" fmla="*/ 1418 h 8071"/>
              <a:gd name="T26" fmla="*/ 4548 w 12246"/>
              <a:gd name="T27" fmla="*/ 1268 h 8071"/>
              <a:gd name="T28" fmla="*/ 4175 w 12246"/>
              <a:gd name="T29" fmla="*/ 1155 h 8071"/>
              <a:gd name="T30" fmla="*/ 3791 w 12246"/>
              <a:gd name="T31" fmla="*/ 1078 h 8071"/>
              <a:gd name="T32" fmla="*/ 3399 w 12246"/>
              <a:gd name="T33" fmla="*/ 1039 h 8071"/>
              <a:gd name="T34" fmla="*/ 3200 w 12246"/>
              <a:gd name="T35" fmla="*/ 1036 h 8071"/>
              <a:gd name="T36" fmla="*/ 0 w 12246"/>
              <a:gd name="T37" fmla="*/ 1036 h 8071"/>
              <a:gd name="T38" fmla="*/ 0 w 12246"/>
              <a:gd name="T39" fmla="*/ 0 h 8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46" h="8071">
                <a:moveTo>
                  <a:pt x="12246" y="0"/>
                </a:moveTo>
                <a:lnTo>
                  <a:pt x="12246" y="8071"/>
                </a:lnTo>
                <a:lnTo>
                  <a:pt x="12161" y="8068"/>
                </a:lnTo>
                <a:lnTo>
                  <a:pt x="11995" y="8035"/>
                </a:lnTo>
                <a:lnTo>
                  <a:pt x="11917" y="8005"/>
                </a:lnTo>
                <a:lnTo>
                  <a:pt x="11841" y="7971"/>
                </a:lnTo>
                <a:lnTo>
                  <a:pt x="11701" y="7877"/>
                </a:lnTo>
                <a:lnTo>
                  <a:pt x="11638" y="7819"/>
                </a:lnTo>
                <a:lnTo>
                  <a:pt x="6025" y="2206"/>
                </a:lnTo>
                <a:lnTo>
                  <a:pt x="5882" y="2068"/>
                </a:lnTo>
                <a:lnTo>
                  <a:pt x="5578" y="1818"/>
                </a:lnTo>
                <a:lnTo>
                  <a:pt x="5252" y="1601"/>
                </a:lnTo>
                <a:lnTo>
                  <a:pt x="4908" y="1418"/>
                </a:lnTo>
                <a:lnTo>
                  <a:pt x="4548" y="1268"/>
                </a:lnTo>
                <a:lnTo>
                  <a:pt x="4175" y="1155"/>
                </a:lnTo>
                <a:lnTo>
                  <a:pt x="3791" y="1078"/>
                </a:lnTo>
                <a:lnTo>
                  <a:pt x="3399" y="1039"/>
                </a:lnTo>
                <a:lnTo>
                  <a:pt x="3200" y="1036"/>
                </a:lnTo>
                <a:lnTo>
                  <a:pt x="0" y="1036"/>
                </a:lnTo>
                <a:lnTo>
                  <a:pt x="0" y="0"/>
                </a:lnTo>
                <a:close/>
              </a:path>
            </a:pathLst>
          </a:custGeom>
          <a:solidFill>
            <a:srgbClr val="0B37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125879"/>
            <a:ext cx="1730753"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6" y="6291258"/>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bg1"/>
                </a:solidFill>
              </a:rPr>
              <a:pPr/>
              <a:t>‹N°›</a:t>
            </a:fld>
            <a:endParaRPr lang="fr-FR"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3">
            <a:extLst>
              <a:ext uri="{28A0092B-C50C-407E-A947-70E740481C1C}">
                <a14:useLocalDpi xmlns:a14="http://schemas.microsoft.com/office/drawing/2010/main" val="0"/>
              </a:ext>
            </a:extLst>
          </a:blip>
          <a:stretch>
            <a:fillRect/>
          </a:stretch>
        </p:blipFill>
        <p:spPr>
          <a:xfrm flipV="1">
            <a:off x="70338" y="5903144"/>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3"/>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mtClean="0">
                <a:solidFill>
                  <a:schemeClr val="tx1"/>
                </a:solidFill>
              </a:rPr>
              <a:pPr/>
              <a:t>‹N°›</a:t>
            </a:fld>
            <a:endParaRPr lang="fr-FR" dirty="0">
              <a:solidFill>
                <a:schemeClr val="tx1"/>
              </a:solidFill>
            </a:endParaRPr>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3" name="ZoneTexte 2">
            <a:extLst>
              <a:ext uri="{FF2B5EF4-FFF2-40B4-BE49-F238E27FC236}">
                <a16:creationId xmlns:a16="http://schemas.microsoft.com/office/drawing/2014/main" id="{40B842EC-7F45-4C5C-BD64-65134916A0FF}"/>
              </a:ext>
            </a:extLst>
          </p:cNvPr>
          <p:cNvSpPr txBox="1"/>
          <p:nvPr userDrawn="1"/>
        </p:nvSpPr>
        <p:spPr>
          <a:xfrm>
            <a:off x="70338" y="1874355"/>
            <a:ext cx="3426691" cy="1077218"/>
          </a:xfrm>
          <a:prstGeom prst="rect">
            <a:avLst/>
          </a:prstGeom>
          <a:noFill/>
        </p:spPr>
        <p:txBody>
          <a:bodyPr wrap="square" rtlCol="0">
            <a:spAutoFit/>
          </a:bodyPr>
          <a:lstStyle/>
          <a:p>
            <a:pPr algn="l"/>
            <a:r>
              <a:rPr lang="fr-FR" sz="3200" dirty="0">
                <a:solidFill>
                  <a:schemeClr val="bg1"/>
                </a:solidFill>
              </a:rPr>
              <a:t>CONSEIL D’ADMINISTRATION</a:t>
            </a:r>
          </a:p>
        </p:txBody>
      </p:sp>
      <p:sp>
        <p:nvSpPr>
          <p:cNvPr id="17" name="Freeform 3">
            <a:extLst>
              <a:ext uri="{FF2B5EF4-FFF2-40B4-BE49-F238E27FC236}">
                <a16:creationId xmlns:a16="http://schemas.microsoft.com/office/drawing/2014/main" id="{A9A8E6B0-A86B-49A0-B3FF-0D858A314BC9}"/>
              </a:ext>
            </a:extLst>
          </p:cNvPr>
          <p:cNvSpPr>
            <a:spLocks/>
          </p:cNvSpPr>
          <p:nvPr userDrawn="1"/>
        </p:nvSpPr>
        <p:spPr bwMode="auto">
          <a:xfrm>
            <a:off x="-10089" y="115541"/>
            <a:ext cx="12192000" cy="3429000"/>
          </a:xfrm>
          <a:custGeom>
            <a:avLst/>
            <a:gdLst>
              <a:gd name="T0" fmla="*/ 1003 w 12246"/>
              <a:gd name="T1" fmla="*/ 4581 h 8834"/>
              <a:gd name="T2" fmla="*/ 0 w 12246"/>
              <a:gd name="T3" fmla="*/ 4581 h 8834"/>
              <a:gd name="T4" fmla="*/ 0 w 12246"/>
              <a:gd name="T5" fmla="*/ 8834 h 8834"/>
              <a:gd name="T6" fmla="*/ 12246 w 12246"/>
              <a:gd name="T7" fmla="*/ 8834 h 8834"/>
              <a:gd name="T8" fmla="*/ 12246 w 12246"/>
              <a:gd name="T9" fmla="*/ 0 h 8834"/>
              <a:gd name="T10" fmla="*/ 7091 w 12246"/>
              <a:gd name="T11" fmla="*/ 0 h 8834"/>
              <a:gd name="T12" fmla="*/ 7016 w 12246"/>
              <a:gd name="T13" fmla="*/ 2 h 8834"/>
              <a:gd name="T14" fmla="*/ 6870 w 12246"/>
              <a:gd name="T15" fmla="*/ 32 h 8834"/>
              <a:gd name="T16" fmla="*/ 6734 w 12246"/>
              <a:gd name="T17" fmla="*/ 88 h 8834"/>
              <a:gd name="T18" fmla="*/ 6610 w 12246"/>
              <a:gd name="T19" fmla="*/ 170 h 8834"/>
              <a:gd name="T20" fmla="*/ 6556 w 12246"/>
              <a:gd name="T21" fmla="*/ 222 h 8834"/>
              <a:gd name="T22" fmla="*/ 3040 w 12246"/>
              <a:gd name="T23" fmla="*/ 3737 h 8834"/>
              <a:gd name="T24" fmla="*/ 2938 w 12246"/>
              <a:gd name="T25" fmla="*/ 3836 h 8834"/>
              <a:gd name="T26" fmla="*/ 2718 w 12246"/>
              <a:gd name="T27" fmla="*/ 4016 h 8834"/>
              <a:gd name="T28" fmla="*/ 2483 w 12246"/>
              <a:gd name="T29" fmla="*/ 4173 h 8834"/>
              <a:gd name="T30" fmla="*/ 2235 w 12246"/>
              <a:gd name="T31" fmla="*/ 4306 h 8834"/>
              <a:gd name="T32" fmla="*/ 1975 w 12246"/>
              <a:gd name="T33" fmla="*/ 4413 h 8834"/>
              <a:gd name="T34" fmla="*/ 1706 w 12246"/>
              <a:gd name="T35" fmla="*/ 4495 h 8834"/>
              <a:gd name="T36" fmla="*/ 1429 w 12246"/>
              <a:gd name="T37" fmla="*/ 4550 h 8834"/>
              <a:gd name="T38" fmla="*/ 1146 w 12246"/>
              <a:gd name="T39" fmla="*/ 4578 h 8834"/>
              <a:gd name="T40" fmla="*/ 1003 w 12246"/>
              <a:gd name="T41" fmla="*/ 4581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46" h="8834">
                <a:moveTo>
                  <a:pt x="1003" y="4581"/>
                </a:moveTo>
                <a:lnTo>
                  <a:pt x="0" y="4581"/>
                </a:lnTo>
                <a:lnTo>
                  <a:pt x="0" y="8834"/>
                </a:lnTo>
                <a:lnTo>
                  <a:pt x="12246" y="8834"/>
                </a:lnTo>
                <a:lnTo>
                  <a:pt x="12246" y="0"/>
                </a:lnTo>
                <a:lnTo>
                  <a:pt x="7091" y="0"/>
                </a:lnTo>
                <a:lnTo>
                  <a:pt x="7016" y="2"/>
                </a:lnTo>
                <a:lnTo>
                  <a:pt x="6870" y="32"/>
                </a:lnTo>
                <a:lnTo>
                  <a:pt x="6734" y="88"/>
                </a:lnTo>
                <a:lnTo>
                  <a:pt x="6610" y="170"/>
                </a:lnTo>
                <a:lnTo>
                  <a:pt x="6556" y="222"/>
                </a:lnTo>
                <a:lnTo>
                  <a:pt x="3040" y="3737"/>
                </a:lnTo>
                <a:lnTo>
                  <a:pt x="2938" y="3836"/>
                </a:lnTo>
                <a:lnTo>
                  <a:pt x="2718" y="4016"/>
                </a:lnTo>
                <a:lnTo>
                  <a:pt x="2483" y="4173"/>
                </a:lnTo>
                <a:lnTo>
                  <a:pt x="2235" y="4306"/>
                </a:lnTo>
                <a:lnTo>
                  <a:pt x="1975" y="4413"/>
                </a:lnTo>
                <a:lnTo>
                  <a:pt x="1706" y="4495"/>
                </a:lnTo>
                <a:lnTo>
                  <a:pt x="1429" y="4550"/>
                </a:lnTo>
                <a:lnTo>
                  <a:pt x="1146" y="4578"/>
                </a:lnTo>
                <a:lnTo>
                  <a:pt x="1003" y="4581"/>
                </a:lnTo>
              </a:path>
            </a:pathLst>
          </a:custGeom>
          <a:solidFill>
            <a:srgbClr val="1C82A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9" name="Freeform 9">
            <a:extLst>
              <a:ext uri="{FF2B5EF4-FFF2-40B4-BE49-F238E27FC236}">
                <a16:creationId xmlns:a16="http://schemas.microsoft.com/office/drawing/2014/main" id="{E465A3FE-F502-40A4-A29D-008F5BD82DE2}"/>
              </a:ext>
            </a:extLst>
          </p:cNvPr>
          <p:cNvSpPr>
            <a:spLocks/>
          </p:cNvSpPr>
          <p:nvPr userDrawn="1"/>
        </p:nvSpPr>
        <p:spPr bwMode="auto">
          <a:xfrm>
            <a:off x="574758" y="3623177"/>
            <a:ext cx="2164715" cy="2164715"/>
          </a:xfrm>
          <a:custGeom>
            <a:avLst/>
            <a:gdLst>
              <a:gd name="T0" fmla="*/ 3408 w 3409"/>
              <a:gd name="T1" fmla="*/ 1617 h 3409"/>
              <a:gd name="T2" fmla="*/ 3356 w 3409"/>
              <a:gd name="T3" fmla="*/ 1278 h 3409"/>
              <a:gd name="T4" fmla="*/ 3242 w 3409"/>
              <a:gd name="T5" fmla="*/ 965 h 3409"/>
              <a:gd name="T6" fmla="*/ 3071 w 3409"/>
              <a:gd name="T7" fmla="*/ 684 h 3409"/>
              <a:gd name="T8" fmla="*/ 2851 w 3409"/>
              <a:gd name="T9" fmla="*/ 442 h 3409"/>
              <a:gd name="T10" fmla="*/ 2589 w 3409"/>
              <a:gd name="T11" fmla="*/ 246 h 3409"/>
              <a:gd name="T12" fmla="*/ 2291 w 3409"/>
              <a:gd name="T13" fmla="*/ 103 h 3409"/>
              <a:gd name="T14" fmla="*/ 1965 w 3409"/>
              <a:gd name="T15" fmla="*/ 19 h 3409"/>
              <a:gd name="T16" fmla="*/ 1705 w 3409"/>
              <a:gd name="T17" fmla="*/ 0 h 3409"/>
              <a:gd name="T18" fmla="*/ 1445 w 3409"/>
              <a:gd name="T19" fmla="*/ 19 h 3409"/>
              <a:gd name="T20" fmla="*/ 1118 w 3409"/>
              <a:gd name="T21" fmla="*/ 103 h 3409"/>
              <a:gd name="T22" fmla="*/ 820 w 3409"/>
              <a:gd name="T23" fmla="*/ 246 h 3409"/>
              <a:gd name="T24" fmla="*/ 558 w 3409"/>
              <a:gd name="T25" fmla="*/ 442 h 3409"/>
              <a:gd name="T26" fmla="*/ 338 w 3409"/>
              <a:gd name="T27" fmla="*/ 684 h 3409"/>
              <a:gd name="T28" fmla="*/ 168 w 3409"/>
              <a:gd name="T29" fmla="*/ 965 h 3409"/>
              <a:gd name="T30" fmla="*/ 53 w 3409"/>
              <a:gd name="T31" fmla="*/ 1278 h 3409"/>
              <a:gd name="T32" fmla="*/ 1 w 3409"/>
              <a:gd name="T33" fmla="*/ 1617 h 3409"/>
              <a:gd name="T34" fmla="*/ 1 w 3409"/>
              <a:gd name="T35" fmla="*/ 1793 h 3409"/>
              <a:gd name="T36" fmla="*/ 53 w 3409"/>
              <a:gd name="T37" fmla="*/ 2131 h 3409"/>
              <a:gd name="T38" fmla="*/ 168 w 3409"/>
              <a:gd name="T39" fmla="*/ 2444 h 3409"/>
              <a:gd name="T40" fmla="*/ 338 w 3409"/>
              <a:gd name="T41" fmla="*/ 2725 h 3409"/>
              <a:gd name="T42" fmla="*/ 558 w 3409"/>
              <a:gd name="T43" fmla="*/ 2967 h 3409"/>
              <a:gd name="T44" fmla="*/ 820 w 3409"/>
              <a:gd name="T45" fmla="*/ 3163 h 3409"/>
              <a:gd name="T46" fmla="*/ 1118 w 3409"/>
              <a:gd name="T47" fmla="*/ 3306 h 3409"/>
              <a:gd name="T48" fmla="*/ 1445 w 3409"/>
              <a:gd name="T49" fmla="*/ 3390 h 3409"/>
              <a:gd name="T50" fmla="*/ 1705 w 3409"/>
              <a:gd name="T51" fmla="*/ 3409 h 3409"/>
              <a:gd name="T52" fmla="*/ 1965 w 3409"/>
              <a:gd name="T53" fmla="*/ 3390 h 3409"/>
              <a:gd name="T54" fmla="*/ 2291 w 3409"/>
              <a:gd name="T55" fmla="*/ 3306 h 3409"/>
              <a:gd name="T56" fmla="*/ 2589 w 3409"/>
              <a:gd name="T57" fmla="*/ 3163 h 3409"/>
              <a:gd name="T58" fmla="*/ 2851 w 3409"/>
              <a:gd name="T59" fmla="*/ 2967 h 3409"/>
              <a:gd name="T60" fmla="*/ 3071 w 3409"/>
              <a:gd name="T61" fmla="*/ 2725 h 3409"/>
              <a:gd name="T62" fmla="*/ 3242 w 3409"/>
              <a:gd name="T63" fmla="*/ 2444 h 3409"/>
              <a:gd name="T64" fmla="*/ 3356 w 3409"/>
              <a:gd name="T65" fmla="*/ 2131 h 3409"/>
              <a:gd name="T66" fmla="*/ 3408 w 3409"/>
              <a:gd name="T67" fmla="*/ 1793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9" h="3409">
                <a:moveTo>
                  <a:pt x="3409" y="1705"/>
                </a:moveTo>
                <a:lnTo>
                  <a:pt x="3408" y="1617"/>
                </a:lnTo>
                <a:lnTo>
                  <a:pt x="3390" y="1445"/>
                </a:lnTo>
                <a:lnTo>
                  <a:pt x="3356" y="1278"/>
                </a:lnTo>
                <a:lnTo>
                  <a:pt x="3307" y="1118"/>
                </a:lnTo>
                <a:lnTo>
                  <a:pt x="3242" y="965"/>
                </a:lnTo>
                <a:lnTo>
                  <a:pt x="3163" y="820"/>
                </a:lnTo>
                <a:lnTo>
                  <a:pt x="3071" y="684"/>
                </a:lnTo>
                <a:lnTo>
                  <a:pt x="2967" y="558"/>
                </a:lnTo>
                <a:lnTo>
                  <a:pt x="2851" y="442"/>
                </a:lnTo>
                <a:lnTo>
                  <a:pt x="2725" y="338"/>
                </a:lnTo>
                <a:lnTo>
                  <a:pt x="2589" y="246"/>
                </a:lnTo>
                <a:lnTo>
                  <a:pt x="2444" y="168"/>
                </a:lnTo>
                <a:lnTo>
                  <a:pt x="2291" y="103"/>
                </a:lnTo>
                <a:lnTo>
                  <a:pt x="2131" y="53"/>
                </a:lnTo>
                <a:lnTo>
                  <a:pt x="1965" y="19"/>
                </a:lnTo>
                <a:lnTo>
                  <a:pt x="1793" y="1"/>
                </a:lnTo>
                <a:lnTo>
                  <a:pt x="1705" y="0"/>
                </a:lnTo>
                <a:lnTo>
                  <a:pt x="1617" y="1"/>
                </a:lnTo>
                <a:lnTo>
                  <a:pt x="1445" y="19"/>
                </a:lnTo>
                <a:lnTo>
                  <a:pt x="1278" y="53"/>
                </a:lnTo>
                <a:lnTo>
                  <a:pt x="1118" y="103"/>
                </a:lnTo>
                <a:lnTo>
                  <a:pt x="965" y="168"/>
                </a:lnTo>
                <a:lnTo>
                  <a:pt x="820" y="246"/>
                </a:lnTo>
                <a:lnTo>
                  <a:pt x="684" y="338"/>
                </a:lnTo>
                <a:lnTo>
                  <a:pt x="558" y="442"/>
                </a:lnTo>
                <a:lnTo>
                  <a:pt x="442" y="558"/>
                </a:lnTo>
                <a:lnTo>
                  <a:pt x="338" y="684"/>
                </a:lnTo>
                <a:lnTo>
                  <a:pt x="246" y="820"/>
                </a:lnTo>
                <a:lnTo>
                  <a:pt x="168" y="965"/>
                </a:lnTo>
                <a:lnTo>
                  <a:pt x="103" y="1118"/>
                </a:lnTo>
                <a:lnTo>
                  <a:pt x="53" y="1278"/>
                </a:lnTo>
                <a:lnTo>
                  <a:pt x="19" y="1445"/>
                </a:lnTo>
                <a:lnTo>
                  <a:pt x="1" y="1617"/>
                </a:lnTo>
                <a:lnTo>
                  <a:pt x="0" y="1705"/>
                </a:lnTo>
                <a:lnTo>
                  <a:pt x="1" y="1793"/>
                </a:lnTo>
                <a:lnTo>
                  <a:pt x="19" y="1964"/>
                </a:lnTo>
                <a:lnTo>
                  <a:pt x="53" y="2131"/>
                </a:lnTo>
                <a:lnTo>
                  <a:pt x="103" y="2291"/>
                </a:lnTo>
                <a:lnTo>
                  <a:pt x="168" y="2444"/>
                </a:lnTo>
                <a:lnTo>
                  <a:pt x="246" y="2589"/>
                </a:lnTo>
                <a:lnTo>
                  <a:pt x="338" y="2725"/>
                </a:lnTo>
                <a:lnTo>
                  <a:pt x="442" y="2851"/>
                </a:lnTo>
                <a:lnTo>
                  <a:pt x="558" y="2967"/>
                </a:lnTo>
                <a:lnTo>
                  <a:pt x="684" y="3071"/>
                </a:lnTo>
                <a:lnTo>
                  <a:pt x="820" y="3163"/>
                </a:lnTo>
                <a:lnTo>
                  <a:pt x="965" y="3242"/>
                </a:lnTo>
                <a:lnTo>
                  <a:pt x="1118" y="3306"/>
                </a:lnTo>
                <a:lnTo>
                  <a:pt x="1278" y="3356"/>
                </a:lnTo>
                <a:lnTo>
                  <a:pt x="1445" y="3390"/>
                </a:lnTo>
                <a:lnTo>
                  <a:pt x="1617" y="3408"/>
                </a:lnTo>
                <a:lnTo>
                  <a:pt x="1705" y="3409"/>
                </a:lnTo>
                <a:lnTo>
                  <a:pt x="1793" y="3408"/>
                </a:lnTo>
                <a:lnTo>
                  <a:pt x="1965" y="3390"/>
                </a:lnTo>
                <a:lnTo>
                  <a:pt x="2131" y="3356"/>
                </a:lnTo>
                <a:lnTo>
                  <a:pt x="2291" y="3306"/>
                </a:lnTo>
                <a:lnTo>
                  <a:pt x="2444" y="3242"/>
                </a:lnTo>
                <a:lnTo>
                  <a:pt x="2589" y="3163"/>
                </a:lnTo>
                <a:lnTo>
                  <a:pt x="2725" y="3071"/>
                </a:lnTo>
                <a:lnTo>
                  <a:pt x="2851" y="2967"/>
                </a:lnTo>
                <a:lnTo>
                  <a:pt x="2967" y="2851"/>
                </a:lnTo>
                <a:lnTo>
                  <a:pt x="3071" y="2725"/>
                </a:lnTo>
                <a:lnTo>
                  <a:pt x="3163" y="2589"/>
                </a:lnTo>
                <a:lnTo>
                  <a:pt x="3242" y="2444"/>
                </a:lnTo>
                <a:lnTo>
                  <a:pt x="3307" y="2291"/>
                </a:lnTo>
                <a:lnTo>
                  <a:pt x="3356" y="2131"/>
                </a:lnTo>
                <a:lnTo>
                  <a:pt x="3390" y="1964"/>
                </a:lnTo>
                <a:lnTo>
                  <a:pt x="3408" y="1793"/>
                </a:lnTo>
                <a:lnTo>
                  <a:pt x="3409" y="1705"/>
                </a:lnTo>
              </a:path>
            </a:pathLst>
          </a:custGeom>
          <a:solidFill>
            <a:srgbClr val="19B5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4" name="Zone de texte 46">
            <a:extLst>
              <a:ext uri="{FF2B5EF4-FFF2-40B4-BE49-F238E27FC236}">
                <a16:creationId xmlns:a16="http://schemas.microsoft.com/office/drawing/2014/main" id="{B27667AF-83C7-4535-8032-4951D80D3560}"/>
              </a:ext>
            </a:extLst>
          </p:cNvPr>
          <p:cNvSpPr txBox="1"/>
          <p:nvPr userDrawn="1"/>
        </p:nvSpPr>
        <p:spPr>
          <a:xfrm>
            <a:off x="811599" y="4207517"/>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627515" y="4525001"/>
            <a:ext cx="1173480"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23</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626172" y="3878663"/>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a:extLst>
              <a:ext uri="{FF2B5EF4-FFF2-40B4-BE49-F238E27FC236}">
                <a16:creationId xmlns:a16="http://schemas.microsoft.com/office/drawing/2014/main" id="{30186B7F-C72F-4629-B639-53C290C77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20942" y="551908"/>
            <a:ext cx="3834238" cy="2559607"/>
          </a:xfrm>
          <a:prstGeom prst="rect">
            <a:avLst/>
          </a:prstGeom>
        </p:spPr>
      </p:pic>
      <p:sp>
        <p:nvSpPr>
          <p:cNvPr id="24" name="Pentagone 23">
            <a:extLst>
              <a:ext uri="{FF2B5EF4-FFF2-40B4-BE49-F238E27FC236}">
                <a16:creationId xmlns:a16="http://schemas.microsoft.com/office/drawing/2014/main" id="{7FD9101D-2944-42E2-8080-ECB80FE81569}"/>
              </a:ext>
            </a:extLst>
          </p:cNvPr>
          <p:cNvSpPr/>
          <p:nvPr userDrawn="1"/>
        </p:nvSpPr>
        <p:spPr>
          <a:xfrm rot="11884534">
            <a:off x="6937264" y="1337006"/>
            <a:ext cx="5248275" cy="4898390"/>
          </a:xfrm>
          <a:prstGeom prst="pentagon">
            <a:avLst/>
          </a:prstGeom>
          <a:solidFill>
            <a:schemeClr val="bg1"/>
          </a:solidFill>
          <a:ln w="571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 name="Titre 1">
            <a:extLst>
              <a:ext uri="{FF2B5EF4-FFF2-40B4-BE49-F238E27FC236}">
                <a16:creationId xmlns:a16="http://schemas.microsoft.com/office/drawing/2014/main" id="{AC2223BF-D850-4E2C-B52E-7F76B8EB46FD}"/>
              </a:ext>
            </a:extLst>
          </p:cNvPr>
          <p:cNvSpPr>
            <a:spLocks noGrp="1"/>
          </p:cNvSpPr>
          <p:nvPr>
            <p:ph type="title"/>
          </p:nvPr>
        </p:nvSpPr>
        <p:spPr>
          <a:xfrm>
            <a:off x="8054110" y="2581543"/>
            <a:ext cx="3759200" cy="1778021"/>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spTree>
    <p:extLst>
      <p:ext uri="{BB962C8B-B14F-4D97-AF65-F5344CB8AC3E}">
        <p14:creationId xmlns:p14="http://schemas.microsoft.com/office/powerpoint/2010/main" val="240651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DA12-DDA6-4476-8F11-58A253F293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E7355B-3FC8-4DC6-A6E4-E6E4FBC45A3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72363C-5E95-46B6-BE76-4BB57CEF36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A3A11B-04C9-4BC7-A124-931C521B551C}"/>
              </a:ext>
            </a:extLst>
          </p:cNvPr>
          <p:cNvSpPr>
            <a:spLocks noGrp="1"/>
          </p:cNvSpPr>
          <p:nvPr>
            <p:ph type="dt" sz="half" idx="10"/>
          </p:nvPr>
        </p:nvSpPr>
        <p:spPr/>
        <p:txBody>
          <a:bodyPr/>
          <a:lstStyle/>
          <a:p>
            <a:fld id="{CD344BBF-5D4B-4E9F-982E-D1E794E77EFC}" type="datetime1">
              <a:rPr lang="fr-FR" smtClean="0"/>
              <a:t>28/11/2025</a:t>
            </a:fld>
            <a:endParaRPr lang="fr-FR" dirty="0"/>
          </a:p>
        </p:txBody>
      </p:sp>
      <p:sp>
        <p:nvSpPr>
          <p:cNvPr id="6" name="Espace réservé du pied de page 5">
            <a:extLst>
              <a:ext uri="{FF2B5EF4-FFF2-40B4-BE49-F238E27FC236}">
                <a16:creationId xmlns:a16="http://schemas.microsoft.com/office/drawing/2014/main" id="{4716244A-8521-4107-A7C0-1F9E522C7BA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A578478-5D02-4BE7-BBA7-2FA226FD6F6C}"/>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198823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FF62D-B662-4B51-91F1-6D571F85F2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F2DB78-32A4-4F76-B7E0-B38F93732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435F7F6-39F4-4304-A095-DA7D5163A95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F5317C0-4CE8-4E0E-A067-2986C3ED5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48CB5A-6A1E-47E4-9C7A-48EB7571ED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E43DDD-BA06-4156-A61A-BD5C30C7E097}"/>
              </a:ext>
            </a:extLst>
          </p:cNvPr>
          <p:cNvSpPr>
            <a:spLocks noGrp="1"/>
          </p:cNvSpPr>
          <p:nvPr>
            <p:ph type="dt" sz="half" idx="10"/>
          </p:nvPr>
        </p:nvSpPr>
        <p:spPr/>
        <p:txBody>
          <a:bodyPr/>
          <a:lstStyle/>
          <a:p>
            <a:fld id="{5C77350F-0342-427B-BE29-DCE951A64AB9}" type="datetime1">
              <a:rPr lang="fr-FR" smtClean="0"/>
              <a:t>28/11/2025</a:t>
            </a:fld>
            <a:endParaRPr lang="fr-FR" dirty="0"/>
          </a:p>
        </p:txBody>
      </p:sp>
      <p:sp>
        <p:nvSpPr>
          <p:cNvPr id="8" name="Espace réservé du pied de page 7">
            <a:extLst>
              <a:ext uri="{FF2B5EF4-FFF2-40B4-BE49-F238E27FC236}">
                <a16:creationId xmlns:a16="http://schemas.microsoft.com/office/drawing/2014/main" id="{E718854B-091F-42DE-A34B-75AEDE5AEEDF}"/>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16ED892F-4CC8-471C-80FD-68791284D9AF}"/>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53633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B5834-D711-45DD-AE76-71380D8339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45A0B81-CC1D-43E7-ABAF-15DE8AD2A92E}"/>
              </a:ext>
            </a:extLst>
          </p:cNvPr>
          <p:cNvSpPr>
            <a:spLocks noGrp="1"/>
          </p:cNvSpPr>
          <p:nvPr>
            <p:ph type="dt" sz="half" idx="10"/>
          </p:nvPr>
        </p:nvSpPr>
        <p:spPr/>
        <p:txBody>
          <a:bodyPr/>
          <a:lstStyle/>
          <a:p>
            <a:fld id="{1253104E-5738-45D5-A1EC-E05DE05B1B54}" type="datetime1">
              <a:rPr lang="fr-FR" smtClean="0"/>
              <a:t>28/11/2025</a:t>
            </a:fld>
            <a:endParaRPr lang="fr-FR" dirty="0"/>
          </a:p>
        </p:txBody>
      </p:sp>
      <p:sp>
        <p:nvSpPr>
          <p:cNvPr id="4" name="Espace réservé du pied de page 3">
            <a:extLst>
              <a:ext uri="{FF2B5EF4-FFF2-40B4-BE49-F238E27FC236}">
                <a16:creationId xmlns:a16="http://schemas.microsoft.com/office/drawing/2014/main" id="{E3F6E709-0CD7-47B3-98EB-1343360D6F00}"/>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45DAF72D-8137-4C60-88BB-B576CA4179AC}"/>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49224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9176FC-F30A-499B-A991-659EA97DF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75E7AD-1415-4C26-8AAE-50920BBF5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2C9DC6-4937-4D6E-9D95-F657D49CD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EE9AC-3859-4EF4-B851-5CF3BBE2D209}" type="datetime1">
              <a:rPr lang="fr-FR" smtClean="0"/>
              <a:t>28/11/2025</a:t>
            </a:fld>
            <a:endParaRPr lang="fr-FR" dirty="0"/>
          </a:p>
        </p:txBody>
      </p:sp>
      <p:sp>
        <p:nvSpPr>
          <p:cNvPr id="5" name="Espace réservé du pied de page 4">
            <a:extLst>
              <a:ext uri="{FF2B5EF4-FFF2-40B4-BE49-F238E27FC236}">
                <a16:creationId xmlns:a16="http://schemas.microsoft.com/office/drawing/2014/main" id="{3731104E-E731-4321-B2F5-44C5A2C6C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6E85C9A9-ADEB-4EEE-B4DA-DDA04C45A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11E5E-DB2B-4A8C-B27B-AE34C2813A30}" type="slidenum">
              <a:rPr lang="fr-FR" smtClean="0"/>
              <a:t>‹N°›</a:t>
            </a:fld>
            <a:endParaRPr lang="fr-FR" dirty="0"/>
          </a:p>
        </p:txBody>
      </p:sp>
    </p:spTree>
    <p:extLst>
      <p:ext uri="{BB962C8B-B14F-4D97-AF65-F5344CB8AC3E}">
        <p14:creationId xmlns:p14="http://schemas.microsoft.com/office/powerpoint/2010/main" val="3841944408"/>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92" r:id="rId3"/>
    <p:sldLayoutId id="2147483691" r:id="rId4"/>
    <p:sldLayoutId id="2147483693" r:id="rId5"/>
    <p:sldLayoutId id="2147483678" r:id="rId6"/>
    <p:sldLayoutId id="2147483679" r:id="rId7"/>
    <p:sldLayoutId id="214748368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nfos.isidoor.org/wp-content/uploads/Creer-une-offre-demploi-4.mp4" TargetMode="External"/><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svg"/><Relationship Id="rId7"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5.sv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hyperlink" Target="file:///\\10.23.100.3\aplon\UDO\FORMATIONS\JOURNEE_CE_UDOGEC\2025_05_07\Nouvelle%20embauche\Fiche%20renseignements%20salari&#233;.doc" TargetMode="External"/><Relationship Id="rId7" Type="http://schemas.openxmlformats.org/officeDocument/2006/relationships/hyperlink" Target="file:///\\10.23.100.3\aplon\UDO\FORMATIONS\JOURNEE_CE_UDOGEC\2025_05_07\Nouvelle%20embauche\Fiche%20de%20poste%20(&#224;%20remplir%20par%20OGEC).xlsm"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file:///\\10.23.100.3\aplon\UDO\FORMATIONS\JOURNEE_CE_UDOGEC\2025_05_07\Nouvelle%20embauche\Modifiable-ECBzh%20-Demande%20d'extrait%20n%202%20du%20casier%20judiciaire.pdf" TargetMode="External"/><Relationship Id="rId5" Type="http://schemas.openxmlformats.org/officeDocument/2006/relationships/hyperlink" Target="file:///\\10.23.100.3\aplon\UDO\FORMATIONS\JOURNEE_CE_UDOGEC\2025_05_07\Nouvelle%20embauche\2024-Courrier%20de%20demande%20de%20dispense%20d'affilation.pdf" TargetMode="External"/><Relationship Id="rId4" Type="http://schemas.openxmlformats.org/officeDocument/2006/relationships/hyperlink" Target="file:///\\10.23.100.3\aplon\UDO\FORMATIONS\JOURNEE_CE_UDOGEC\2025_05_07\Nouvelle%20embauche\2024-11%20D&#233;clarations%20et%20formalit&#233;s%20embauche%20d'un%20salari&#23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infos.isidoor.org/wp-content/uploads/Gerer-un-nouveau-dossier-salarie.mp4" TargetMode="External"/><Relationship Id="rId3" Type="http://schemas.openxmlformats.org/officeDocument/2006/relationships/hyperlink" Target="file:///\\10.23.100.3\aplon\UDO\FORMATIONS\JOURNEE_CE_UDOGEC\2025_05_07\Fonctions%20r&#233;f&#233;rentiel.pdf" TargetMode="External"/><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file:///\\10.23.100.3\aplon\UDO\FORMATIONS\JOURNEE_CE_UDOGEC\2025_05_07\Classification%20ex%20poste.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file:///\\10.23.100.3\aplon\UDO\FORMATIONS\JOURNEE_CE_UDOGEC\2025_05_07\Fonctions%20CP.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file:///\\10.23.100.3\aplon\UDO\FORMATIONS\JOURNEE_CE_UDOGEC\2025_05_07\Plurifonctionnalit&#233;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udogec22.org/Social_30.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2.svg"/><Relationship Id="rId10" Type="http://schemas.openxmlformats.org/officeDocument/2006/relationships/image" Target="../media/image13.svg"/><Relationship Id="rId4" Type="http://schemas.openxmlformats.org/officeDocument/2006/relationships/image" Target="../media/image51.png"/><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52.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17.sv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32.png"/><Relationship Id="rId1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52.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59.png"/><Relationship Id="rId3" Type="http://schemas.openxmlformats.org/officeDocument/2006/relationships/image" Target="../media/image9.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akto.fr/calcul-cout-contrat-apprentissage/" TargetMode="External"/><Relationship Id="rId11" Type="http://schemas.openxmlformats.org/officeDocument/2006/relationships/image" Target="../media/image14.png"/><Relationship Id="rId5" Type="http://schemas.openxmlformats.org/officeDocument/2006/relationships/image" Target="../media/image11.svg"/><Relationship Id="rId10" Type="http://schemas.openxmlformats.org/officeDocument/2006/relationships/image" Target="../media/image21.svg"/><Relationship Id="rId4" Type="http://schemas.openxmlformats.org/officeDocument/2006/relationships/image" Target="../media/image10.png"/><Relationship Id="rId9" Type="http://schemas.openxmlformats.org/officeDocument/2006/relationships/image" Target="../media/image20.png"/></Relationships>
</file>

<file path=ppt/slides/_rels/slide5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www.service-public.fr/particuliers/vosdroits/R1319"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infos.isidoor.org/wp-content/uploads/Creer-une-fiche-de-poste.mp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47729-E243-478E-9070-45E8079917EE}"/>
              </a:ext>
            </a:extLst>
          </p:cNvPr>
          <p:cNvSpPr>
            <a:spLocks noGrp="1"/>
          </p:cNvSpPr>
          <p:nvPr>
            <p:ph type="title"/>
          </p:nvPr>
        </p:nvSpPr>
        <p:spPr>
          <a:xfrm>
            <a:off x="2069893" y="1765860"/>
            <a:ext cx="6589423" cy="1392865"/>
          </a:xfrm>
        </p:spPr>
        <p:txBody>
          <a:bodyPr/>
          <a:lstStyle/>
          <a:p>
            <a:pPr algn="ctr"/>
            <a:r>
              <a:rPr lang="fr-FR" sz="5400"/>
              <a:t>JOURNEE 7 MAI </a:t>
            </a:r>
            <a:endParaRPr lang="fr-FR" sz="5400" dirty="0"/>
          </a:p>
        </p:txBody>
      </p:sp>
      <p:sp>
        <p:nvSpPr>
          <p:cNvPr id="3" name="ZoneTexte 2">
            <a:extLst>
              <a:ext uri="{FF2B5EF4-FFF2-40B4-BE49-F238E27FC236}">
                <a16:creationId xmlns:a16="http://schemas.microsoft.com/office/drawing/2014/main" id="{EC79FC97-BB7A-4D4E-BB71-2FB1E06B68B7}"/>
              </a:ext>
            </a:extLst>
          </p:cNvPr>
          <p:cNvSpPr txBox="1"/>
          <p:nvPr/>
        </p:nvSpPr>
        <p:spPr>
          <a:xfrm>
            <a:off x="178430" y="5763856"/>
            <a:ext cx="2572401" cy="461665"/>
          </a:xfrm>
          <a:prstGeom prst="rect">
            <a:avLst/>
          </a:prstGeom>
          <a:noFill/>
        </p:spPr>
        <p:txBody>
          <a:bodyPr wrap="square" rtlCol="0">
            <a:spAutoFit/>
          </a:bodyPr>
          <a:lstStyle/>
          <a:p>
            <a:pPr algn="l"/>
            <a:r>
              <a:rPr lang="fr-FR" sz="2400" b="1" dirty="0">
                <a:solidFill>
                  <a:schemeClr val="bg1"/>
                </a:solidFill>
              </a:rPr>
              <a:t> 7 mai 2025</a:t>
            </a:r>
          </a:p>
        </p:txBody>
      </p:sp>
    </p:spTree>
    <p:extLst>
      <p:ext uri="{BB962C8B-B14F-4D97-AF65-F5344CB8AC3E}">
        <p14:creationId xmlns:p14="http://schemas.microsoft.com/office/powerpoint/2010/main" val="52528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22CB-5A2C-AD5C-C693-E369ECBE811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4CF9D62-658D-CF34-6C34-3CFE509572BB}"/>
              </a:ext>
            </a:extLst>
          </p:cNvPr>
          <p:cNvSpPr>
            <a:spLocks noGrp="1"/>
          </p:cNvSpPr>
          <p:nvPr>
            <p:ph type="title"/>
          </p:nvPr>
        </p:nvSpPr>
        <p:spPr>
          <a:xfrm>
            <a:off x="4093095" y="518477"/>
            <a:ext cx="3689465" cy="551963"/>
          </a:xfrm>
        </p:spPr>
        <p:txBody>
          <a:bodyPr>
            <a:normAutofit fontScale="90000"/>
          </a:bodyPr>
          <a:lstStyle/>
          <a:p>
            <a:r>
              <a:rPr lang="fr-FR" dirty="0"/>
              <a:t>L’offre d’emploi</a:t>
            </a:r>
          </a:p>
        </p:txBody>
      </p:sp>
      <p:sp>
        <p:nvSpPr>
          <p:cNvPr id="2" name="ZoneTexte 1">
            <a:extLst>
              <a:ext uri="{FF2B5EF4-FFF2-40B4-BE49-F238E27FC236}">
                <a16:creationId xmlns:a16="http://schemas.microsoft.com/office/drawing/2014/main" id="{04FEA746-85E0-869C-0D32-B2DF0D9FBC84}"/>
              </a:ext>
            </a:extLst>
          </p:cNvPr>
          <p:cNvSpPr txBox="1"/>
          <p:nvPr/>
        </p:nvSpPr>
        <p:spPr>
          <a:xfrm>
            <a:off x="1421510" y="1490208"/>
            <a:ext cx="6607804" cy="4060214"/>
          </a:xfrm>
          <a:prstGeom prst="rect">
            <a:avLst/>
          </a:prstGeom>
          <a:noFill/>
        </p:spPr>
        <p:txBody>
          <a:bodyPr wrap="square">
            <a:spAutoFit/>
          </a:bodyPr>
          <a:lstStyle/>
          <a:p>
            <a:pPr marL="803275" lvl="0" indent="-265113" algn="just">
              <a:lnSpc>
                <a:spcPct val="200000"/>
              </a:lnSpc>
              <a:buBlip>
                <a:blip r:embed="rId2"/>
              </a:buBlip>
              <a:defRPr/>
            </a:pPr>
            <a:r>
              <a:rPr lang="fr-FR" sz="2200" dirty="0">
                <a:solidFill>
                  <a:srgbClr val="002060"/>
                </a:solidFill>
              </a:rPr>
              <a:t>Titre</a:t>
            </a:r>
          </a:p>
          <a:p>
            <a:pPr marL="803275" lvl="0" indent="-265113" algn="just">
              <a:lnSpc>
                <a:spcPct val="200000"/>
              </a:lnSpc>
              <a:buBlip>
                <a:blip r:embed="rId2"/>
              </a:buBlip>
              <a:defRPr/>
            </a:pPr>
            <a:r>
              <a:rPr lang="fr-FR" sz="2200" dirty="0">
                <a:solidFill>
                  <a:srgbClr val="002060"/>
                </a:solidFill>
              </a:rPr>
              <a:t>Introduction</a:t>
            </a:r>
          </a:p>
          <a:p>
            <a:pPr marL="803275" lvl="0" indent="-265113" algn="just">
              <a:lnSpc>
                <a:spcPct val="200000"/>
              </a:lnSpc>
              <a:buBlip>
                <a:blip r:embed="rId2"/>
              </a:buBlip>
              <a:defRPr/>
            </a:pPr>
            <a:r>
              <a:rPr lang="fr-FR" sz="2200" dirty="0">
                <a:solidFill>
                  <a:srgbClr val="002060"/>
                </a:solidFill>
              </a:rPr>
              <a:t>Missions principales</a:t>
            </a:r>
          </a:p>
          <a:p>
            <a:pPr marL="803275" lvl="0" indent="-265113" algn="just">
              <a:lnSpc>
                <a:spcPct val="200000"/>
              </a:lnSpc>
              <a:buBlip>
                <a:blip r:embed="rId2"/>
              </a:buBlip>
              <a:defRPr/>
            </a:pPr>
            <a:r>
              <a:rPr lang="fr-FR" sz="2200" dirty="0">
                <a:solidFill>
                  <a:srgbClr val="002060"/>
                </a:solidFill>
              </a:rPr>
              <a:t>Profil recherché</a:t>
            </a:r>
          </a:p>
          <a:p>
            <a:pPr marL="803275" lvl="0" indent="-265113" algn="just">
              <a:lnSpc>
                <a:spcPct val="200000"/>
              </a:lnSpc>
              <a:buBlip>
                <a:blip r:embed="rId2"/>
              </a:buBlip>
              <a:defRPr/>
            </a:pPr>
            <a:r>
              <a:rPr lang="fr-FR" sz="2200" dirty="0">
                <a:solidFill>
                  <a:srgbClr val="002060"/>
                </a:solidFill>
              </a:rPr>
              <a:t>Conditions de travail</a:t>
            </a:r>
          </a:p>
          <a:p>
            <a:pPr marL="803275" lvl="0" indent="-265113" algn="just">
              <a:lnSpc>
                <a:spcPct val="200000"/>
              </a:lnSpc>
              <a:buBlip>
                <a:blip r:embed="rId2"/>
              </a:buBlip>
              <a:defRPr/>
            </a:pPr>
            <a:r>
              <a:rPr lang="fr-FR" sz="2200" dirty="0">
                <a:solidFill>
                  <a:srgbClr val="002060"/>
                </a:solidFill>
              </a:rPr>
              <a:t>Modalités de candidature</a:t>
            </a:r>
          </a:p>
        </p:txBody>
      </p:sp>
      <p:sp>
        <p:nvSpPr>
          <p:cNvPr id="3" name="ZoneTexte 2">
            <a:extLst>
              <a:ext uri="{FF2B5EF4-FFF2-40B4-BE49-F238E27FC236}">
                <a16:creationId xmlns:a16="http://schemas.microsoft.com/office/drawing/2014/main" id="{829C0D14-7947-EEB8-C9EC-DB9FEDF877AC}"/>
              </a:ext>
            </a:extLst>
          </p:cNvPr>
          <p:cNvSpPr txBox="1"/>
          <p:nvPr/>
        </p:nvSpPr>
        <p:spPr>
          <a:xfrm>
            <a:off x="5557521" y="5970191"/>
            <a:ext cx="2675890" cy="369332"/>
          </a:xfrm>
          <a:prstGeom prst="rect">
            <a:avLst/>
          </a:prstGeom>
          <a:noFill/>
        </p:spPr>
        <p:txBody>
          <a:bodyPr wrap="square">
            <a:spAutoFit/>
          </a:bodyPr>
          <a:lstStyle/>
          <a:p>
            <a:r>
              <a:rPr lang="fr-FR" dirty="0">
                <a:hlinkClick r:id="rId3"/>
              </a:rPr>
              <a:t>Créer une offre d'emploi</a:t>
            </a:r>
            <a:endParaRPr lang="fr-FR" dirty="0"/>
          </a:p>
        </p:txBody>
      </p:sp>
      <p:pic>
        <p:nvPicPr>
          <p:cNvPr id="6" name="Image 5">
            <a:extLst>
              <a:ext uri="{FF2B5EF4-FFF2-40B4-BE49-F238E27FC236}">
                <a16:creationId xmlns:a16="http://schemas.microsoft.com/office/drawing/2014/main" id="{CAE22205-0779-5FF6-6283-A973E84B1219}"/>
              </a:ext>
            </a:extLst>
          </p:cNvPr>
          <p:cNvPicPr>
            <a:picLocks noChangeAspect="1"/>
          </p:cNvPicPr>
          <p:nvPr/>
        </p:nvPicPr>
        <p:blipFill>
          <a:blip r:embed="rId4"/>
          <a:stretch>
            <a:fillRect/>
          </a:stretch>
        </p:blipFill>
        <p:spPr>
          <a:xfrm>
            <a:off x="8656321" y="550919"/>
            <a:ext cx="2114169" cy="2119703"/>
          </a:xfrm>
          <a:prstGeom prst="rect">
            <a:avLst/>
          </a:prstGeom>
        </p:spPr>
      </p:pic>
      <p:grpSp>
        <p:nvGrpSpPr>
          <p:cNvPr id="10" name="Groupe 9">
            <a:extLst>
              <a:ext uri="{FF2B5EF4-FFF2-40B4-BE49-F238E27FC236}">
                <a16:creationId xmlns:a16="http://schemas.microsoft.com/office/drawing/2014/main" id="{56DF14C2-BBC2-C1A7-32E9-CE2633C8FC90}"/>
              </a:ext>
            </a:extLst>
          </p:cNvPr>
          <p:cNvGrpSpPr/>
          <p:nvPr/>
        </p:nvGrpSpPr>
        <p:grpSpPr>
          <a:xfrm>
            <a:off x="10283471" y="1922218"/>
            <a:ext cx="974038" cy="441781"/>
            <a:chOff x="10652151" y="2639955"/>
            <a:chExt cx="974038" cy="441781"/>
          </a:xfrm>
        </p:grpSpPr>
        <p:sp>
          <p:nvSpPr>
            <p:cNvPr id="7" name="ZoneTexte 6">
              <a:extLst>
                <a:ext uri="{FF2B5EF4-FFF2-40B4-BE49-F238E27FC236}">
                  <a16:creationId xmlns:a16="http://schemas.microsoft.com/office/drawing/2014/main" id="{48DCC32B-B9B6-9A71-F398-5B12A844B25B}"/>
                </a:ext>
              </a:extLst>
            </p:cNvPr>
            <p:cNvSpPr txBox="1"/>
            <p:nvPr/>
          </p:nvSpPr>
          <p:spPr>
            <a:xfrm>
              <a:off x="10973446" y="2712404"/>
              <a:ext cx="652743" cy="369332"/>
            </a:xfrm>
            <a:prstGeom prst="rect">
              <a:avLst/>
            </a:prstGeom>
            <a:noFill/>
          </p:spPr>
          <p:txBody>
            <a:bodyPr wrap="none" rtlCol="0">
              <a:spAutoFit/>
            </a:bodyPr>
            <a:lstStyle/>
            <a:p>
              <a:pPr algn="l"/>
              <a:r>
                <a:rPr lang="fr-FR" b="1" dirty="0">
                  <a:solidFill>
                    <a:srgbClr val="FF0000"/>
                  </a:solidFill>
                </a:rPr>
                <a:t>3995</a:t>
              </a:r>
            </a:p>
          </p:txBody>
        </p:sp>
        <p:pic>
          <p:nvPicPr>
            <p:cNvPr id="9" name="Image 8">
              <a:extLst>
                <a:ext uri="{FF2B5EF4-FFF2-40B4-BE49-F238E27FC236}">
                  <a16:creationId xmlns:a16="http://schemas.microsoft.com/office/drawing/2014/main" id="{D4898218-02B7-68A6-E558-17E8D1F8F1C6}"/>
                </a:ext>
              </a:extLst>
            </p:cNvPr>
            <p:cNvPicPr>
              <a:picLocks noChangeAspect="1"/>
            </p:cNvPicPr>
            <p:nvPr/>
          </p:nvPicPr>
          <p:blipFill>
            <a:blip r:embed="rId5"/>
            <a:stretch>
              <a:fillRect/>
            </a:stretch>
          </p:blipFill>
          <p:spPr>
            <a:xfrm>
              <a:off x="10652151" y="2639955"/>
              <a:ext cx="321295" cy="441781"/>
            </a:xfrm>
            <a:prstGeom prst="rect">
              <a:avLst/>
            </a:prstGeom>
          </p:spPr>
        </p:pic>
      </p:grpSp>
      <p:pic>
        <p:nvPicPr>
          <p:cNvPr id="12" name="Image 11">
            <a:extLst>
              <a:ext uri="{FF2B5EF4-FFF2-40B4-BE49-F238E27FC236}">
                <a16:creationId xmlns:a16="http://schemas.microsoft.com/office/drawing/2014/main" id="{8932BE30-B216-ED52-9988-AB473D84EA3C}"/>
              </a:ext>
            </a:extLst>
          </p:cNvPr>
          <p:cNvPicPr>
            <a:picLocks noChangeAspect="1"/>
          </p:cNvPicPr>
          <p:nvPr/>
        </p:nvPicPr>
        <p:blipFill>
          <a:blip r:embed="rId6"/>
          <a:stretch>
            <a:fillRect/>
          </a:stretch>
        </p:blipFill>
        <p:spPr>
          <a:xfrm rot="20834799">
            <a:off x="6018705" y="2777422"/>
            <a:ext cx="3153215" cy="1857634"/>
          </a:xfrm>
          <a:prstGeom prst="rect">
            <a:avLst/>
          </a:prstGeom>
        </p:spPr>
      </p:pic>
      <p:pic>
        <p:nvPicPr>
          <p:cNvPr id="14" name="Image 13">
            <a:extLst>
              <a:ext uri="{FF2B5EF4-FFF2-40B4-BE49-F238E27FC236}">
                <a16:creationId xmlns:a16="http://schemas.microsoft.com/office/drawing/2014/main" id="{43044987-3D04-A0DD-8D4D-55ADD6292397}"/>
              </a:ext>
            </a:extLst>
          </p:cNvPr>
          <p:cNvPicPr>
            <a:picLocks noChangeAspect="1"/>
          </p:cNvPicPr>
          <p:nvPr/>
        </p:nvPicPr>
        <p:blipFill>
          <a:blip r:embed="rId7"/>
          <a:stretch>
            <a:fillRect/>
          </a:stretch>
        </p:blipFill>
        <p:spPr>
          <a:xfrm>
            <a:off x="8919905" y="4511992"/>
            <a:ext cx="3048425" cy="1543265"/>
          </a:xfrm>
          <a:prstGeom prst="rect">
            <a:avLst/>
          </a:prstGeom>
        </p:spPr>
      </p:pic>
    </p:spTree>
    <p:extLst>
      <p:ext uri="{BB962C8B-B14F-4D97-AF65-F5344CB8AC3E}">
        <p14:creationId xmlns:p14="http://schemas.microsoft.com/office/powerpoint/2010/main" val="253371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F52C0-A714-CFA1-DD84-828C21067441}"/>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3122CA5-FF3A-F366-4BAA-2CCDDD22F951}"/>
              </a:ext>
            </a:extLst>
          </p:cNvPr>
          <p:cNvSpPr txBox="1">
            <a:spLocks/>
          </p:cNvSpPr>
          <p:nvPr/>
        </p:nvSpPr>
        <p:spPr>
          <a:xfrm>
            <a:off x="780935" y="1034574"/>
            <a:ext cx="6005945" cy="5519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r>
              <a:rPr lang="fr-FR" dirty="0"/>
              <a:t>Les bonnes pratiques</a:t>
            </a:r>
          </a:p>
        </p:txBody>
      </p:sp>
      <p:sp>
        <p:nvSpPr>
          <p:cNvPr id="3" name="ZoneTexte 2">
            <a:extLst>
              <a:ext uri="{FF2B5EF4-FFF2-40B4-BE49-F238E27FC236}">
                <a16:creationId xmlns:a16="http://schemas.microsoft.com/office/drawing/2014/main" id="{9A5A0D9A-8C45-E465-2DB6-049B974A2A3B}"/>
              </a:ext>
            </a:extLst>
          </p:cNvPr>
          <p:cNvSpPr txBox="1"/>
          <p:nvPr/>
        </p:nvSpPr>
        <p:spPr>
          <a:xfrm>
            <a:off x="4264338" y="1852355"/>
            <a:ext cx="6607804" cy="3383106"/>
          </a:xfrm>
          <a:prstGeom prst="rect">
            <a:avLst/>
          </a:prstGeom>
          <a:noFill/>
        </p:spPr>
        <p:txBody>
          <a:bodyPr wrap="square">
            <a:spAutoFit/>
          </a:bodyPr>
          <a:lstStyle/>
          <a:p>
            <a:pPr marL="803275" lvl="0" indent="-265113" algn="just">
              <a:lnSpc>
                <a:spcPct val="200000"/>
              </a:lnSpc>
              <a:buBlip>
                <a:blip r:embed="rId2"/>
              </a:buBlip>
              <a:defRPr/>
            </a:pPr>
            <a:r>
              <a:rPr lang="fr-FR" sz="2200" dirty="0">
                <a:solidFill>
                  <a:srgbClr val="002060"/>
                </a:solidFill>
              </a:rPr>
              <a:t>Clarté et transparence</a:t>
            </a:r>
          </a:p>
          <a:p>
            <a:pPr marL="803275" lvl="0" indent="-265113" algn="just">
              <a:lnSpc>
                <a:spcPct val="200000"/>
              </a:lnSpc>
              <a:buBlip>
                <a:blip r:embed="rId2"/>
              </a:buBlip>
              <a:defRPr/>
            </a:pPr>
            <a:r>
              <a:rPr lang="fr-FR" sz="2200" dirty="0">
                <a:solidFill>
                  <a:srgbClr val="002060"/>
                </a:solidFill>
              </a:rPr>
              <a:t>Attractivité</a:t>
            </a:r>
          </a:p>
          <a:p>
            <a:pPr marL="803275" lvl="0" indent="-265113" algn="just">
              <a:lnSpc>
                <a:spcPct val="200000"/>
              </a:lnSpc>
              <a:buBlip>
                <a:blip r:embed="rId2"/>
              </a:buBlip>
              <a:defRPr/>
            </a:pPr>
            <a:r>
              <a:rPr lang="fr-FR" sz="2200" dirty="0">
                <a:solidFill>
                  <a:srgbClr val="002060"/>
                </a:solidFill>
              </a:rPr>
              <a:t>Etablir une annonce la plus complète possible</a:t>
            </a:r>
          </a:p>
          <a:p>
            <a:pPr marL="803275" lvl="0" indent="-265113" algn="just">
              <a:lnSpc>
                <a:spcPct val="200000"/>
              </a:lnSpc>
              <a:buBlip>
                <a:blip r:embed="rId2"/>
              </a:buBlip>
              <a:defRPr/>
            </a:pPr>
            <a:r>
              <a:rPr lang="fr-FR" sz="2200" dirty="0">
                <a:solidFill>
                  <a:srgbClr val="002060"/>
                </a:solidFill>
              </a:rPr>
              <a:t>Respect des éléments salariaux de la branche</a:t>
            </a:r>
          </a:p>
          <a:p>
            <a:pPr marL="803275" lvl="0" indent="-265113" algn="just">
              <a:lnSpc>
                <a:spcPct val="200000"/>
              </a:lnSpc>
              <a:buBlip>
                <a:blip r:embed="rId2"/>
              </a:buBlip>
              <a:defRPr/>
            </a:pPr>
            <a:r>
              <a:rPr lang="fr-FR" sz="2200" dirty="0">
                <a:solidFill>
                  <a:srgbClr val="002060"/>
                </a:solidFill>
              </a:rPr>
              <a:t>Relire et faire relire l’offre</a:t>
            </a:r>
          </a:p>
        </p:txBody>
      </p:sp>
      <p:pic>
        <p:nvPicPr>
          <p:cNvPr id="5" name="Image 4">
            <a:extLst>
              <a:ext uri="{FF2B5EF4-FFF2-40B4-BE49-F238E27FC236}">
                <a16:creationId xmlns:a16="http://schemas.microsoft.com/office/drawing/2014/main" id="{E7FBA10A-932A-850E-52AB-CE4D183FD220}"/>
              </a:ext>
            </a:extLst>
          </p:cNvPr>
          <p:cNvPicPr>
            <a:picLocks noChangeAspect="1"/>
          </p:cNvPicPr>
          <p:nvPr/>
        </p:nvPicPr>
        <p:blipFill>
          <a:blip r:embed="rId3"/>
          <a:stretch>
            <a:fillRect/>
          </a:stretch>
        </p:blipFill>
        <p:spPr>
          <a:xfrm rot="20580038">
            <a:off x="454209" y="2500775"/>
            <a:ext cx="3219899" cy="2086266"/>
          </a:xfrm>
          <a:prstGeom prst="rect">
            <a:avLst/>
          </a:prstGeom>
        </p:spPr>
      </p:pic>
    </p:spTree>
    <p:extLst>
      <p:ext uri="{BB962C8B-B14F-4D97-AF65-F5344CB8AC3E}">
        <p14:creationId xmlns:p14="http://schemas.microsoft.com/office/powerpoint/2010/main" val="396000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D4C5-A7CD-E2D6-4ED3-2756C94FD47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DEE6A05E-B0DD-87B7-67CF-5E1E03BA7723}"/>
              </a:ext>
            </a:extLst>
          </p:cNvPr>
          <p:cNvSpPr>
            <a:spLocks noGrp="1"/>
          </p:cNvSpPr>
          <p:nvPr>
            <p:ph type="title"/>
          </p:nvPr>
        </p:nvSpPr>
        <p:spPr>
          <a:xfrm>
            <a:off x="862215" y="1034574"/>
            <a:ext cx="6005945" cy="551963"/>
          </a:xfrm>
        </p:spPr>
        <p:txBody>
          <a:bodyPr>
            <a:normAutofit fontScale="90000"/>
          </a:bodyPr>
          <a:lstStyle/>
          <a:p>
            <a:r>
              <a:rPr lang="fr-FR" dirty="0"/>
              <a:t>Non-discrimination</a:t>
            </a:r>
          </a:p>
        </p:txBody>
      </p:sp>
      <p:sp>
        <p:nvSpPr>
          <p:cNvPr id="3" name="ZoneTexte 2">
            <a:extLst>
              <a:ext uri="{FF2B5EF4-FFF2-40B4-BE49-F238E27FC236}">
                <a16:creationId xmlns:a16="http://schemas.microsoft.com/office/drawing/2014/main" id="{85383473-93CA-4562-CFA1-05AE290B0CD1}"/>
              </a:ext>
            </a:extLst>
          </p:cNvPr>
          <p:cNvSpPr txBox="1"/>
          <p:nvPr/>
        </p:nvSpPr>
        <p:spPr>
          <a:xfrm>
            <a:off x="114019" y="2410276"/>
            <a:ext cx="9281268" cy="2369880"/>
          </a:xfrm>
          <a:prstGeom prst="rect">
            <a:avLst/>
          </a:prstGeom>
          <a:noFill/>
        </p:spPr>
        <p:txBody>
          <a:bodyPr wrap="square">
            <a:spAutoFit/>
          </a:bodyPr>
          <a:lstStyle/>
          <a:p>
            <a:pPr marL="803275" lvl="0" indent="-265113" algn="just">
              <a:spcBef>
                <a:spcPts val="3600"/>
              </a:spcBef>
              <a:buBlip>
                <a:blip r:embed="rId2"/>
              </a:buBlip>
              <a:defRPr/>
            </a:pPr>
            <a:r>
              <a:rPr lang="fr-FR" sz="2200" dirty="0">
                <a:solidFill>
                  <a:srgbClr val="002060"/>
                </a:solidFill>
              </a:rPr>
              <a:t>Rappel sur l’égalité des chances et la non-discrimination</a:t>
            </a:r>
          </a:p>
          <a:p>
            <a:pPr marL="803275" lvl="0" indent="-265113" algn="just">
              <a:spcBef>
                <a:spcPts val="3600"/>
              </a:spcBef>
              <a:buBlip>
                <a:blip r:embed="rId2"/>
              </a:buBlip>
              <a:defRPr/>
            </a:pPr>
            <a:r>
              <a:rPr lang="fr-FR" sz="2200" dirty="0">
                <a:solidFill>
                  <a:srgbClr val="002060"/>
                </a:solidFill>
              </a:rPr>
              <a:t>Mentions à éviter (âge, sexe, situation familiale, origine ethnique…)</a:t>
            </a:r>
          </a:p>
          <a:p>
            <a:pPr marL="803275" lvl="0" indent="-265113" algn="just">
              <a:spcBef>
                <a:spcPts val="3600"/>
              </a:spcBef>
              <a:buBlip>
                <a:blip r:embed="rId2"/>
              </a:buBlip>
              <a:defRPr/>
            </a:pPr>
            <a:r>
              <a:rPr lang="fr-FR" sz="2200" dirty="0">
                <a:solidFill>
                  <a:srgbClr val="002060"/>
                </a:solidFill>
              </a:rPr>
              <a:t>Inclure si possible une phrase qui démontre l’engagement de l’établissement pour l’inclusion</a:t>
            </a:r>
          </a:p>
        </p:txBody>
      </p:sp>
      <p:pic>
        <p:nvPicPr>
          <p:cNvPr id="7" name="Image 6">
            <a:extLst>
              <a:ext uri="{FF2B5EF4-FFF2-40B4-BE49-F238E27FC236}">
                <a16:creationId xmlns:a16="http://schemas.microsoft.com/office/drawing/2014/main" id="{D88F5FA5-5D47-0581-BAD9-ECFFC8025081}"/>
              </a:ext>
            </a:extLst>
          </p:cNvPr>
          <p:cNvPicPr>
            <a:picLocks noChangeAspect="1"/>
          </p:cNvPicPr>
          <p:nvPr/>
        </p:nvPicPr>
        <p:blipFill>
          <a:blip r:embed="rId3"/>
          <a:stretch>
            <a:fillRect/>
          </a:stretch>
        </p:blipFill>
        <p:spPr>
          <a:xfrm rot="610409">
            <a:off x="8271504" y="739217"/>
            <a:ext cx="3639058" cy="2219635"/>
          </a:xfrm>
          <a:prstGeom prst="rect">
            <a:avLst/>
          </a:prstGeom>
        </p:spPr>
      </p:pic>
    </p:spTree>
    <p:extLst>
      <p:ext uri="{BB962C8B-B14F-4D97-AF65-F5344CB8AC3E}">
        <p14:creationId xmlns:p14="http://schemas.microsoft.com/office/powerpoint/2010/main" val="33820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Processus de recrutement  : Au préalable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13</a:t>
            </a:fld>
            <a:endParaRPr lang="fr-FR" dirty="0"/>
          </a:p>
        </p:txBody>
      </p:sp>
      <p:sp>
        <p:nvSpPr>
          <p:cNvPr id="9" name="Rectangle : coins arrondis 8">
            <a:extLst>
              <a:ext uri="{FF2B5EF4-FFF2-40B4-BE49-F238E27FC236}">
                <a16:creationId xmlns:a16="http://schemas.microsoft.com/office/drawing/2014/main" id="{556B6C88-BB17-AEF0-529E-23D9F7F364BC}"/>
              </a:ext>
            </a:extLst>
          </p:cNvPr>
          <p:cNvSpPr/>
          <p:nvPr/>
        </p:nvSpPr>
        <p:spPr>
          <a:xfrm>
            <a:off x="1034736" y="1924317"/>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Créer le dossier du salarié : Contient l’état civil du salarié</a:t>
            </a:r>
          </a:p>
        </p:txBody>
      </p:sp>
      <p:sp>
        <p:nvSpPr>
          <p:cNvPr id="15" name="Rectangle : coins arrondis 14">
            <a:extLst>
              <a:ext uri="{FF2B5EF4-FFF2-40B4-BE49-F238E27FC236}">
                <a16:creationId xmlns:a16="http://schemas.microsoft.com/office/drawing/2014/main" id="{878D0603-E84E-5B69-B5DE-E09AF1627CE3}"/>
              </a:ext>
            </a:extLst>
          </p:cNvPr>
          <p:cNvSpPr/>
          <p:nvPr/>
        </p:nvSpPr>
        <p:spPr>
          <a:xfrm>
            <a:off x="1034736" y="4232476"/>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Etablir la fiche de poste</a:t>
            </a:r>
          </a:p>
        </p:txBody>
      </p:sp>
      <p:pic>
        <p:nvPicPr>
          <p:cNvPr id="21" name="Graphique 20" descr="Badge 1 avec un remplissage uni">
            <a:extLst>
              <a:ext uri="{FF2B5EF4-FFF2-40B4-BE49-F238E27FC236}">
                <a16:creationId xmlns:a16="http://schemas.microsoft.com/office/drawing/2014/main" id="{42AB3833-9648-C077-033A-1D537403CD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530" y="1847704"/>
            <a:ext cx="720000" cy="720000"/>
          </a:xfrm>
          <a:prstGeom prst="rect">
            <a:avLst/>
          </a:prstGeom>
        </p:spPr>
      </p:pic>
      <p:pic>
        <p:nvPicPr>
          <p:cNvPr id="23" name="Graphique 22" descr="Badge avec un remplissage uni">
            <a:extLst>
              <a:ext uri="{FF2B5EF4-FFF2-40B4-BE49-F238E27FC236}">
                <a16:creationId xmlns:a16="http://schemas.microsoft.com/office/drawing/2014/main" id="{C675F107-D7F0-4DD6-CDAB-8A0FAAF591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1215" y="4168258"/>
            <a:ext cx="720000" cy="720000"/>
          </a:xfrm>
          <a:prstGeom prst="rect">
            <a:avLst/>
          </a:prstGeom>
        </p:spPr>
      </p:pic>
      <p:sp>
        <p:nvSpPr>
          <p:cNvPr id="34" name="Flèche : droite 33">
            <a:extLst>
              <a:ext uri="{FF2B5EF4-FFF2-40B4-BE49-F238E27FC236}">
                <a16:creationId xmlns:a16="http://schemas.microsoft.com/office/drawing/2014/main" id="{827D4ED4-F0B5-A442-AAFE-098B6EA817F2}"/>
              </a:ext>
            </a:extLst>
          </p:cNvPr>
          <p:cNvSpPr/>
          <p:nvPr/>
        </p:nvSpPr>
        <p:spPr>
          <a:xfrm>
            <a:off x="4614658" y="2207704"/>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a:extLst>
              <a:ext uri="{FF2B5EF4-FFF2-40B4-BE49-F238E27FC236}">
                <a16:creationId xmlns:a16="http://schemas.microsoft.com/office/drawing/2014/main" id="{043BC960-1888-972E-7B3F-F5607C6BE95F}"/>
              </a:ext>
            </a:extLst>
          </p:cNvPr>
          <p:cNvSpPr/>
          <p:nvPr/>
        </p:nvSpPr>
        <p:spPr>
          <a:xfrm>
            <a:off x="5069070" y="1271577"/>
            <a:ext cx="7013880" cy="2311586"/>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dirty="0"/>
              <a:t>- Fiche de renseignement </a:t>
            </a:r>
          </a:p>
          <a:p>
            <a:r>
              <a:rPr lang="fr-FR" dirty="0"/>
              <a:t>- Copie de la carte d’identité(recto/verso)</a:t>
            </a:r>
          </a:p>
          <a:p>
            <a:r>
              <a:rPr lang="fr-FR" dirty="0"/>
              <a:t>- Copie de l’attestation de la carte vitale</a:t>
            </a:r>
          </a:p>
          <a:p>
            <a:r>
              <a:rPr lang="fr-FR" dirty="0"/>
              <a:t>- Extrait de casier judiciaire N°3 </a:t>
            </a:r>
          </a:p>
          <a:p>
            <a:r>
              <a:rPr lang="fr-FR" dirty="0"/>
              <a:t>- Copie des diplômes</a:t>
            </a:r>
          </a:p>
          <a:p>
            <a:r>
              <a:rPr lang="fr-FR" dirty="0"/>
              <a:t>- Les certificats justifiants son expérience professionnelle et ancienneté dans l’enseignement catholique.</a:t>
            </a:r>
          </a:p>
        </p:txBody>
      </p:sp>
      <p:sp>
        <p:nvSpPr>
          <p:cNvPr id="3" name="Organigramme : Alternative 2">
            <a:extLst>
              <a:ext uri="{FF2B5EF4-FFF2-40B4-BE49-F238E27FC236}">
                <a16:creationId xmlns:a16="http://schemas.microsoft.com/office/drawing/2014/main" id="{D32296B2-AB72-BEAE-D530-389685DAE8F5}"/>
              </a:ext>
            </a:extLst>
          </p:cNvPr>
          <p:cNvSpPr/>
          <p:nvPr/>
        </p:nvSpPr>
        <p:spPr>
          <a:xfrm>
            <a:off x="5056864" y="3743727"/>
            <a:ext cx="7013880" cy="1842696"/>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solidFill>
                <a:srgbClr val="080808"/>
              </a:solidFill>
              <a:latin typeface="Calibri" panose="020F0502020204030204" pitchFamily="34" charset="0"/>
            </a:endParaRPr>
          </a:p>
          <a:p>
            <a:pPr algn="just"/>
            <a:r>
              <a:rPr lang="fr-FR" dirty="0"/>
              <a:t>- Obligatoire. </a:t>
            </a:r>
          </a:p>
          <a:p>
            <a:pPr algn="just"/>
            <a:r>
              <a:rPr lang="fr-FR" dirty="0"/>
              <a:t>- Description du poste (intitulé de poste/missions/rattachement hiérarchique)</a:t>
            </a:r>
          </a:p>
          <a:p>
            <a:pPr algn="just"/>
            <a:r>
              <a:rPr lang="fr-FR" dirty="0"/>
              <a:t>- Détermine les fonctions sélectionnées dans le « référentiel fonctions » et les compétences attendues. (80 fonctions)</a:t>
            </a:r>
          </a:p>
          <a:p>
            <a:pPr algn="just"/>
            <a:r>
              <a:rPr lang="fr-FR" dirty="0"/>
              <a:t>- Détermination du temps de travail global et par fonctions</a:t>
            </a:r>
          </a:p>
          <a:p>
            <a:endParaRPr lang="fr-FR" dirty="0"/>
          </a:p>
        </p:txBody>
      </p:sp>
      <p:sp>
        <p:nvSpPr>
          <p:cNvPr id="5" name="Flèche : droite 4">
            <a:extLst>
              <a:ext uri="{FF2B5EF4-FFF2-40B4-BE49-F238E27FC236}">
                <a16:creationId xmlns:a16="http://schemas.microsoft.com/office/drawing/2014/main" id="{057D142D-CC25-33C9-D56D-44122F34B32C}"/>
              </a:ext>
            </a:extLst>
          </p:cNvPr>
          <p:cNvSpPr/>
          <p:nvPr/>
        </p:nvSpPr>
        <p:spPr>
          <a:xfrm>
            <a:off x="4606903" y="4457221"/>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5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Processus de recrutement  : Au préalable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14</a:t>
            </a:fld>
            <a:endParaRPr lang="fr-FR" dirty="0"/>
          </a:p>
        </p:txBody>
      </p:sp>
      <p:sp>
        <p:nvSpPr>
          <p:cNvPr id="9" name="Rectangle : coins arrondis 8">
            <a:extLst>
              <a:ext uri="{FF2B5EF4-FFF2-40B4-BE49-F238E27FC236}">
                <a16:creationId xmlns:a16="http://schemas.microsoft.com/office/drawing/2014/main" id="{556B6C88-BB17-AEF0-529E-23D9F7F364BC}"/>
              </a:ext>
            </a:extLst>
          </p:cNvPr>
          <p:cNvSpPr/>
          <p:nvPr/>
        </p:nvSpPr>
        <p:spPr>
          <a:xfrm>
            <a:off x="964736" y="193931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Etablir la fiche de classification  </a:t>
            </a:r>
          </a:p>
        </p:txBody>
      </p:sp>
      <p:sp>
        <p:nvSpPr>
          <p:cNvPr id="16" name="Rectangle : coins arrondis 15">
            <a:extLst>
              <a:ext uri="{FF2B5EF4-FFF2-40B4-BE49-F238E27FC236}">
                <a16:creationId xmlns:a16="http://schemas.microsoft.com/office/drawing/2014/main" id="{FD3B7A1D-CF1D-014C-BC2F-B43D2EBAA093}"/>
              </a:ext>
            </a:extLst>
          </p:cNvPr>
          <p:cNvSpPr/>
          <p:nvPr/>
        </p:nvSpPr>
        <p:spPr>
          <a:xfrm>
            <a:off x="964736" y="3210247"/>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Etablir le planning annuel </a:t>
            </a:r>
          </a:p>
        </p:txBody>
      </p:sp>
      <p:pic>
        <p:nvPicPr>
          <p:cNvPr id="25" name="Graphique 24" descr="Badge 3 avec un remplissage uni">
            <a:extLst>
              <a:ext uri="{FF2B5EF4-FFF2-40B4-BE49-F238E27FC236}">
                <a16:creationId xmlns:a16="http://schemas.microsoft.com/office/drawing/2014/main" id="{6C28E490-8FDE-BD2B-D33E-2793909281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530" y="1875092"/>
            <a:ext cx="720000" cy="720000"/>
          </a:xfrm>
          <a:prstGeom prst="rect">
            <a:avLst/>
          </a:prstGeom>
        </p:spPr>
      </p:pic>
      <p:sp>
        <p:nvSpPr>
          <p:cNvPr id="34" name="Flèche : droite 33">
            <a:extLst>
              <a:ext uri="{FF2B5EF4-FFF2-40B4-BE49-F238E27FC236}">
                <a16:creationId xmlns:a16="http://schemas.microsoft.com/office/drawing/2014/main" id="{827D4ED4-F0B5-A442-AAFE-098B6EA817F2}"/>
              </a:ext>
            </a:extLst>
          </p:cNvPr>
          <p:cNvSpPr/>
          <p:nvPr/>
        </p:nvSpPr>
        <p:spPr>
          <a:xfrm>
            <a:off x="4541719" y="2170663"/>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a:extLst>
              <a:ext uri="{FF2B5EF4-FFF2-40B4-BE49-F238E27FC236}">
                <a16:creationId xmlns:a16="http://schemas.microsoft.com/office/drawing/2014/main" id="{043BC960-1888-972E-7B3F-F5607C6BE95F}"/>
              </a:ext>
            </a:extLst>
          </p:cNvPr>
          <p:cNvSpPr/>
          <p:nvPr/>
        </p:nvSpPr>
        <p:spPr>
          <a:xfrm>
            <a:off x="5056864" y="1116175"/>
            <a:ext cx="7013880" cy="2022100"/>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b="1" dirty="0"/>
              <a:t>Détermine un salaire minimum conventionnel  </a:t>
            </a:r>
            <a:r>
              <a:rPr lang="fr-FR" dirty="0"/>
              <a:t>: </a:t>
            </a:r>
          </a:p>
          <a:p>
            <a:r>
              <a:rPr lang="fr-FR" dirty="0"/>
              <a:t>          -   Critères liés au poste de travail (référentiel de fonctions, détermination de la strate, application des critères classant, plurifonctionnalité)</a:t>
            </a:r>
          </a:p>
          <a:p>
            <a:r>
              <a:rPr lang="fr-FR" dirty="0"/>
              <a:t>        -     Critères liés à la personne (ancienneté/formation professionnelle/implication professionnelle)</a:t>
            </a:r>
          </a:p>
          <a:p>
            <a:pPr marL="285750" indent="-285750">
              <a:buFontTx/>
              <a:buChar char="-"/>
            </a:pPr>
            <a:endParaRPr lang="fr-FR" dirty="0"/>
          </a:p>
        </p:txBody>
      </p:sp>
      <p:sp>
        <p:nvSpPr>
          <p:cNvPr id="8" name="Rectangle : coins arrondis 7">
            <a:extLst>
              <a:ext uri="{FF2B5EF4-FFF2-40B4-BE49-F238E27FC236}">
                <a16:creationId xmlns:a16="http://schemas.microsoft.com/office/drawing/2014/main" id="{C24372A3-DDE9-7D6D-7565-7C999AD383AE}"/>
              </a:ext>
            </a:extLst>
          </p:cNvPr>
          <p:cNvSpPr/>
          <p:nvPr/>
        </p:nvSpPr>
        <p:spPr>
          <a:xfrm>
            <a:off x="964736" y="536832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Etablir le contrat de travail</a:t>
            </a:r>
          </a:p>
        </p:txBody>
      </p:sp>
      <p:pic>
        <p:nvPicPr>
          <p:cNvPr id="10" name="Graphique 9" descr="Badge 5 avec un remplissage uni">
            <a:extLst>
              <a:ext uri="{FF2B5EF4-FFF2-40B4-BE49-F238E27FC236}">
                <a16:creationId xmlns:a16="http://schemas.microsoft.com/office/drawing/2014/main" id="{CC60C823-1604-D59E-08D2-4086527CAD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163" y="5368320"/>
            <a:ext cx="720000" cy="720000"/>
          </a:xfrm>
          <a:prstGeom prst="rect">
            <a:avLst/>
          </a:prstGeom>
        </p:spPr>
      </p:pic>
      <p:sp>
        <p:nvSpPr>
          <p:cNvPr id="3" name="Flèche : droite 2">
            <a:extLst>
              <a:ext uri="{FF2B5EF4-FFF2-40B4-BE49-F238E27FC236}">
                <a16:creationId xmlns:a16="http://schemas.microsoft.com/office/drawing/2014/main" id="{AEB296AD-950F-36A4-40B6-61E124F401C1}"/>
              </a:ext>
            </a:extLst>
          </p:cNvPr>
          <p:cNvSpPr/>
          <p:nvPr/>
        </p:nvSpPr>
        <p:spPr>
          <a:xfrm>
            <a:off x="4580512" y="3429000"/>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texte, Graphique, logo&#10;&#10;Description générée automatiquement">
            <a:extLst>
              <a:ext uri="{FF2B5EF4-FFF2-40B4-BE49-F238E27FC236}">
                <a16:creationId xmlns:a16="http://schemas.microsoft.com/office/drawing/2014/main" id="{2DF35534-8DFD-3B99-5B0D-BE8F9825D7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864" y="3197160"/>
            <a:ext cx="2746534" cy="828000"/>
          </a:xfrm>
          <a:prstGeom prst="rect">
            <a:avLst/>
          </a:prstGeom>
        </p:spPr>
      </p:pic>
      <p:pic>
        <p:nvPicPr>
          <p:cNvPr id="11" name="Image 10">
            <a:extLst>
              <a:ext uri="{FF2B5EF4-FFF2-40B4-BE49-F238E27FC236}">
                <a16:creationId xmlns:a16="http://schemas.microsoft.com/office/drawing/2014/main" id="{123D1501-B95C-FBBC-6176-8A4CF2174089}"/>
              </a:ext>
            </a:extLst>
          </p:cNvPr>
          <p:cNvPicPr>
            <a:picLocks noChangeAspect="1"/>
          </p:cNvPicPr>
          <p:nvPr/>
        </p:nvPicPr>
        <p:blipFill>
          <a:blip r:embed="rId7"/>
          <a:stretch>
            <a:fillRect/>
          </a:stretch>
        </p:blipFill>
        <p:spPr>
          <a:xfrm>
            <a:off x="8209279" y="3287112"/>
            <a:ext cx="1448002" cy="352474"/>
          </a:xfrm>
          <a:prstGeom prst="rect">
            <a:avLst/>
          </a:prstGeom>
        </p:spPr>
      </p:pic>
      <p:pic>
        <p:nvPicPr>
          <p:cNvPr id="13" name="Image 12">
            <a:extLst>
              <a:ext uri="{FF2B5EF4-FFF2-40B4-BE49-F238E27FC236}">
                <a16:creationId xmlns:a16="http://schemas.microsoft.com/office/drawing/2014/main" id="{62D3B24E-CA97-6A1A-DB1B-E6F30EF15FFE}"/>
              </a:ext>
            </a:extLst>
          </p:cNvPr>
          <p:cNvPicPr>
            <a:picLocks noChangeAspect="1"/>
          </p:cNvPicPr>
          <p:nvPr/>
        </p:nvPicPr>
        <p:blipFill rotWithShape="1">
          <a:blip r:embed="rId8"/>
          <a:srcRect l="5768" t="27023" r="564" b="3669"/>
          <a:stretch/>
        </p:blipFill>
        <p:spPr>
          <a:xfrm>
            <a:off x="8209279" y="3631812"/>
            <a:ext cx="1745035" cy="360000"/>
          </a:xfrm>
          <a:prstGeom prst="rect">
            <a:avLst/>
          </a:prstGeom>
        </p:spPr>
      </p:pic>
      <p:sp>
        <p:nvSpPr>
          <p:cNvPr id="17" name="Flèche : droite 16">
            <a:extLst>
              <a:ext uri="{FF2B5EF4-FFF2-40B4-BE49-F238E27FC236}">
                <a16:creationId xmlns:a16="http://schemas.microsoft.com/office/drawing/2014/main" id="{9B8B1E77-834A-A6AC-F3BE-67BE55BCF649}"/>
              </a:ext>
            </a:extLst>
          </p:cNvPr>
          <p:cNvSpPr/>
          <p:nvPr/>
        </p:nvSpPr>
        <p:spPr>
          <a:xfrm>
            <a:off x="7586942" y="3394651"/>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0BEBEAFD-A619-62BC-54FE-DFA13C6D85F0}"/>
              </a:ext>
            </a:extLst>
          </p:cNvPr>
          <p:cNvSpPr/>
          <p:nvPr/>
        </p:nvSpPr>
        <p:spPr>
          <a:xfrm>
            <a:off x="4541719" y="5631782"/>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Alternative 18">
            <a:extLst>
              <a:ext uri="{FF2B5EF4-FFF2-40B4-BE49-F238E27FC236}">
                <a16:creationId xmlns:a16="http://schemas.microsoft.com/office/drawing/2014/main" id="{0DBF22E3-54D3-80D1-EAD8-8609E5A8BC22}"/>
              </a:ext>
            </a:extLst>
          </p:cNvPr>
          <p:cNvSpPr/>
          <p:nvPr/>
        </p:nvSpPr>
        <p:spPr>
          <a:xfrm>
            <a:off x="5056864" y="4877180"/>
            <a:ext cx="7013880" cy="1323900"/>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285750" indent="-285750">
              <a:buFontTx/>
              <a:buChar char="-"/>
            </a:pPr>
            <a:r>
              <a:rPr lang="fr-FR" dirty="0"/>
              <a:t>Choix du contrat (CDI, CDD…)</a:t>
            </a:r>
          </a:p>
          <a:p>
            <a:pPr marL="285750" indent="-285750">
              <a:buFontTx/>
              <a:buChar char="-"/>
            </a:pPr>
            <a:r>
              <a:rPr lang="fr-FR" dirty="0"/>
              <a:t>Ecrit obligatoire</a:t>
            </a:r>
          </a:p>
          <a:p>
            <a:endParaRPr lang="fr-FR" dirty="0"/>
          </a:p>
        </p:txBody>
      </p:sp>
      <p:pic>
        <p:nvPicPr>
          <p:cNvPr id="23" name="Image 22" descr="Une image contenant Graphique, logo, conception&#10;&#10;Description générée automatiquement">
            <a:extLst>
              <a:ext uri="{FF2B5EF4-FFF2-40B4-BE49-F238E27FC236}">
                <a16:creationId xmlns:a16="http://schemas.microsoft.com/office/drawing/2014/main" id="{31448329-3ADE-7A99-1B2D-D7D8FD3475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736" y="3505550"/>
            <a:ext cx="897000" cy="828000"/>
          </a:xfrm>
          <a:prstGeom prst="rect">
            <a:avLst/>
          </a:prstGeom>
          <a:noFill/>
          <a:effectLst>
            <a:outerShdw blurRad="50800" dist="50800" dir="5400000" algn="ctr" rotWithShape="0">
              <a:srgbClr val="FF0066"/>
            </a:outerShdw>
          </a:effectLst>
        </p:spPr>
      </p:pic>
      <p:pic>
        <p:nvPicPr>
          <p:cNvPr id="27" name="Graphique 26" descr="Badge 4 avec un remplissage uni">
            <a:extLst>
              <a:ext uri="{FF2B5EF4-FFF2-40B4-BE49-F238E27FC236}">
                <a16:creationId xmlns:a16="http://schemas.microsoft.com/office/drawing/2014/main" id="{4B3A5F3B-4513-C8A1-F712-CE5DFB9077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4148" y="3150641"/>
            <a:ext cx="720000" cy="720000"/>
          </a:xfrm>
          <a:prstGeom prst="rect">
            <a:avLst/>
          </a:prstGeom>
        </p:spPr>
      </p:pic>
      <p:sp>
        <p:nvSpPr>
          <p:cNvPr id="24" name="Rectangle 23">
            <a:extLst>
              <a:ext uri="{FF2B5EF4-FFF2-40B4-BE49-F238E27FC236}">
                <a16:creationId xmlns:a16="http://schemas.microsoft.com/office/drawing/2014/main" id="{3083A8A9-CF20-B777-9F54-133E6505119A}"/>
              </a:ext>
            </a:extLst>
          </p:cNvPr>
          <p:cNvSpPr/>
          <p:nvPr/>
        </p:nvSpPr>
        <p:spPr>
          <a:xfrm>
            <a:off x="4928786" y="4241123"/>
            <a:ext cx="7263214" cy="5029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dirty="0">
                <a:solidFill>
                  <a:srgbClr val="002060"/>
                </a:solidFill>
              </a:rPr>
              <a:t>Les plannings prévisionnels doivent être remis au salarié au plus tard le 3 semaines après la rentrée</a:t>
            </a:r>
          </a:p>
        </p:txBody>
      </p:sp>
    </p:spTree>
    <p:extLst>
      <p:ext uri="{BB962C8B-B14F-4D97-AF65-F5344CB8AC3E}">
        <p14:creationId xmlns:p14="http://schemas.microsoft.com/office/powerpoint/2010/main" val="126444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27E0B-1730-D6CE-5309-E6BF72E4DFE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26F67C4F-DC3F-569E-B61F-E14178718F13}"/>
              </a:ext>
            </a:extLst>
          </p:cNvPr>
          <p:cNvSpPr>
            <a:spLocks noGrp="1"/>
          </p:cNvSpPr>
          <p:nvPr>
            <p:ph type="title"/>
          </p:nvPr>
        </p:nvSpPr>
        <p:spPr>
          <a:xfrm>
            <a:off x="3554615" y="414814"/>
            <a:ext cx="6005945" cy="551963"/>
          </a:xfrm>
        </p:spPr>
        <p:txBody>
          <a:bodyPr>
            <a:normAutofit fontScale="90000"/>
          </a:bodyPr>
          <a:lstStyle/>
          <a:p>
            <a:r>
              <a:rPr lang="fr-FR" dirty="0"/>
              <a:t>Le Dossier du Salarié</a:t>
            </a:r>
          </a:p>
        </p:txBody>
      </p:sp>
      <p:sp>
        <p:nvSpPr>
          <p:cNvPr id="3" name="ZoneTexte 2">
            <a:extLst>
              <a:ext uri="{FF2B5EF4-FFF2-40B4-BE49-F238E27FC236}">
                <a16:creationId xmlns:a16="http://schemas.microsoft.com/office/drawing/2014/main" id="{95BD6E47-2F58-5513-1C7D-DA1979729943}"/>
              </a:ext>
            </a:extLst>
          </p:cNvPr>
          <p:cNvSpPr txBox="1"/>
          <p:nvPr/>
        </p:nvSpPr>
        <p:spPr>
          <a:xfrm>
            <a:off x="991877" y="1297731"/>
            <a:ext cx="9281268" cy="4770537"/>
          </a:xfrm>
          <a:prstGeom prst="rect">
            <a:avLst/>
          </a:prstGeom>
          <a:noFill/>
        </p:spPr>
        <p:txBody>
          <a:bodyPr wrap="square">
            <a:spAutoFit/>
          </a:bodyPr>
          <a:lstStyle/>
          <a:p>
            <a:pPr marL="182563" lvl="0" algn="just">
              <a:spcBef>
                <a:spcPts val="3600"/>
              </a:spcBef>
              <a:defRPr/>
            </a:pPr>
            <a:r>
              <a:rPr lang="fr-FR" sz="2200" dirty="0">
                <a:solidFill>
                  <a:srgbClr val="002060"/>
                </a:solidFill>
              </a:rPr>
              <a:t>Lors de toute nouvelle embauche, le service RH de l’UDOGEC vous fait parvenir les éléments suivants :</a:t>
            </a:r>
          </a:p>
          <a:p>
            <a:pPr marL="803275" lvl="0" indent="-265113" algn="just">
              <a:spcBef>
                <a:spcPts val="3600"/>
              </a:spcBef>
              <a:buBlip>
                <a:blip r:embed="rId2"/>
              </a:buBlip>
              <a:defRPr/>
            </a:pPr>
            <a:r>
              <a:rPr lang="fr-FR" sz="2200" dirty="0">
                <a:solidFill>
                  <a:srgbClr val="002060"/>
                </a:solidFill>
              </a:rPr>
              <a:t>La </a:t>
            </a:r>
            <a:r>
              <a:rPr lang="fr-FR" sz="2200" dirty="0">
                <a:solidFill>
                  <a:srgbClr val="002060"/>
                </a:solidFill>
                <a:hlinkClick r:id="rId3" action="ppaction://hlinkfile"/>
              </a:rPr>
              <a:t>fiche de renseignements </a:t>
            </a:r>
            <a:r>
              <a:rPr lang="fr-FR" sz="2200" dirty="0">
                <a:solidFill>
                  <a:srgbClr val="002060"/>
                </a:solidFill>
              </a:rPr>
              <a:t>du salarié </a:t>
            </a:r>
          </a:p>
          <a:p>
            <a:pPr marL="803275" lvl="0" indent="-265113" algn="just">
              <a:spcBef>
                <a:spcPts val="3600"/>
              </a:spcBef>
              <a:buBlip>
                <a:blip r:embed="rId2"/>
              </a:buBlip>
              <a:defRPr/>
            </a:pPr>
            <a:r>
              <a:rPr lang="fr-FR" sz="2200" dirty="0">
                <a:solidFill>
                  <a:srgbClr val="002060"/>
                </a:solidFill>
              </a:rPr>
              <a:t>Les </a:t>
            </a:r>
            <a:r>
              <a:rPr lang="fr-FR" sz="2200" dirty="0">
                <a:solidFill>
                  <a:srgbClr val="002060"/>
                </a:solidFill>
                <a:hlinkClick r:id="rId4" action="ppaction://hlinkfile"/>
              </a:rPr>
              <a:t>déclarations et formalités d’embauche </a:t>
            </a:r>
            <a:r>
              <a:rPr lang="fr-FR" sz="2200" dirty="0">
                <a:solidFill>
                  <a:srgbClr val="002060"/>
                </a:solidFill>
              </a:rPr>
              <a:t>d’un salarié</a:t>
            </a:r>
          </a:p>
          <a:p>
            <a:pPr marL="803275" lvl="0" indent="-265113" algn="just">
              <a:spcBef>
                <a:spcPts val="3600"/>
              </a:spcBef>
              <a:buBlip>
                <a:blip r:embed="rId2"/>
              </a:buBlip>
              <a:defRPr/>
            </a:pPr>
            <a:r>
              <a:rPr lang="fr-FR" sz="2200" dirty="0">
                <a:solidFill>
                  <a:srgbClr val="002060"/>
                </a:solidFill>
              </a:rPr>
              <a:t>Le courrier de demande de </a:t>
            </a:r>
            <a:r>
              <a:rPr lang="fr-FR" sz="2200" dirty="0">
                <a:solidFill>
                  <a:srgbClr val="002060"/>
                </a:solidFill>
                <a:hlinkClick r:id="rId5" action="ppaction://hlinkfile"/>
              </a:rPr>
              <a:t>dispense d’affiliation </a:t>
            </a:r>
            <a:r>
              <a:rPr lang="fr-FR" sz="2200" dirty="0">
                <a:solidFill>
                  <a:srgbClr val="002060"/>
                </a:solidFill>
              </a:rPr>
              <a:t>mutuelle</a:t>
            </a:r>
          </a:p>
          <a:p>
            <a:pPr marL="803275" lvl="0" indent="-265113" algn="just">
              <a:spcBef>
                <a:spcPts val="3600"/>
              </a:spcBef>
              <a:buBlip>
                <a:blip r:embed="rId2"/>
              </a:buBlip>
              <a:defRPr/>
            </a:pPr>
            <a:r>
              <a:rPr lang="fr-FR" sz="2200" dirty="0">
                <a:solidFill>
                  <a:srgbClr val="002060"/>
                </a:solidFill>
              </a:rPr>
              <a:t>La demande </a:t>
            </a:r>
            <a:r>
              <a:rPr lang="fr-FR" sz="2200" dirty="0">
                <a:solidFill>
                  <a:srgbClr val="002060"/>
                </a:solidFill>
                <a:hlinkClick r:id="rId6" action="ppaction://hlinkfile"/>
              </a:rPr>
              <a:t>d’extrait n°2 du casier judiciaire</a:t>
            </a:r>
            <a:endParaRPr lang="fr-FR" sz="2200" dirty="0">
              <a:solidFill>
                <a:srgbClr val="002060"/>
              </a:solidFill>
            </a:endParaRPr>
          </a:p>
          <a:p>
            <a:pPr marL="803275" lvl="0" indent="-265113" algn="just">
              <a:spcBef>
                <a:spcPts val="3600"/>
              </a:spcBef>
              <a:buBlip>
                <a:blip r:embed="rId2"/>
              </a:buBlip>
              <a:defRPr/>
            </a:pPr>
            <a:r>
              <a:rPr lang="fr-FR" sz="2200" dirty="0">
                <a:solidFill>
                  <a:srgbClr val="002060"/>
                </a:solidFill>
              </a:rPr>
              <a:t>La </a:t>
            </a:r>
            <a:r>
              <a:rPr lang="fr-FR" sz="2200" dirty="0">
                <a:solidFill>
                  <a:srgbClr val="002060"/>
                </a:solidFill>
                <a:hlinkClick r:id="rId7" action="ppaction://hlinkfile"/>
              </a:rPr>
              <a:t>fiche de poste </a:t>
            </a:r>
            <a:r>
              <a:rPr lang="fr-FR" sz="2200" dirty="0">
                <a:solidFill>
                  <a:srgbClr val="002060"/>
                </a:solidFill>
              </a:rPr>
              <a:t>à compléter au format </a:t>
            </a:r>
            <a:r>
              <a:rPr lang="fr-FR" sz="2200" dirty="0" err="1">
                <a:solidFill>
                  <a:srgbClr val="002060"/>
                </a:solidFill>
              </a:rPr>
              <a:t>excel</a:t>
            </a:r>
            <a:endParaRPr lang="fr-FR" sz="2200" dirty="0">
              <a:solidFill>
                <a:srgbClr val="002060"/>
              </a:solidFill>
            </a:endParaRPr>
          </a:p>
        </p:txBody>
      </p:sp>
    </p:spTree>
    <p:extLst>
      <p:ext uri="{BB962C8B-B14F-4D97-AF65-F5344CB8AC3E}">
        <p14:creationId xmlns:p14="http://schemas.microsoft.com/office/powerpoint/2010/main" val="123224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DC40-BE67-0F86-6C4C-2C848D6788C2}"/>
            </a:ext>
          </a:extLst>
        </p:cNvPr>
        <p:cNvGrpSpPr/>
        <p:nvPr/>
      </p:nvGrpSpPr>
      <p:grpSpPr>
        <a:xfrm>
          <a:off x="0" y="0"/>
          <a:ext cx="0" cy="0"/>
          <a:chOff x="0" y="0"/>
          <a:chExt cx="0" cy="0"/>
        </a:xfrm>
      </p:grpSpPr>
      <p:sp>
        <p:nvSpPr>
          <p:cNvPr id="14" name="Titre 13">
            <a:extLst>
              <a:ext uri="{FF2B5EF4-FFF2-40B4-BE49-F238E27FC236}">
                <a16:creationId xmlns:a16="http://schemas.microsoft.com/office/drawing/2014/main" id="{E9DFA445-F35B-7263-C346-26F243787ECB}"/>
              </a:ext>
            </a:extLst>
          </p:cNvPr>
          <p:cNvSpPr>
            <a:spLocks noGrp="1"/>
          </p:cNvSpPr>
          <p:nvPr>
            <p:ph type="title"/>
          </p:nvPr>
        </p:nvSpPr>
        <p:spPr>
          <a:xfrm>
            <a:off x="3909581" y="823912"/>
            <a:ext cx="4681970" cy="576263"/>
          </a:xfrm>
        </p:spPr>
        <p:txBody>
          <a:bodyPr>
            <a:normAutofit fontScale="90000"/>
          </a:bodyPr>
          <a:lstStyle/>
          <a:p>
            <a:r>
              <a:rPr dirty="0"/>
              <a:t>Les différentes étapes</a:t>
            </a:r>
            <a:endParaRPr lang="fr-FR" dirty="0"/>
          </a:p>
        </p:txBody>
      </p:sp>
      <p:pic>
        <p:nvPicPr>
          <p:cNvPr id="13" name="Picture 2">
            <a:extLst>
              <a:ext uri="{FF2B5EF4-FFF2-40B4-BE49-F238E27FC236}">
                <a16:creationId xmlns:a16="http://schemas.microsoft.com/office/drawing/2014/main" id="{2BB4B2DF-3D78-D5ED-8A08-B1669BE8BB0D}"/>
              </a:ext>
            </a:extLst>
          </p:cNvPr>
          <p:cNvPicPr>
            <a:picLocks noChangeAspect="1" noChangeArrowheads="1"/>
          </p:cNvPicPr>
          <p:nvPr/>
        </p:nvPicPr>
        <p:blipFill>
          <a:blip r:embed="rId3"/>
          <a:srcRect/>
          <a:stretch>
            <a:fillRect/>
          </a:stretch>
        </p:blipFill>
        <p:spPr bwMode="auto">
          <a:xfrm>
            <a:off x="2251075" y="1585913"/>
            <a:ext cx="7745413" cy="4619625"/>
          </a:xfrm>
          <a:prstGeom prst="rect">
            <a:avLst/>
          </a:prstGeom>
          <a:noFill/>
          <a:ln w="9525">
            <a:noFill/>
            <a:miter lim="800000"/>
            <a:headEnd/>
            <a:tailEnd/>
          </a:ln>
          <a:effectLst/>
        </p:spPr>
      </p:pic>
    </p:spTree>
    <p:extLst>
      <p:ext uri="{BB962C8B-B14F-4D97-AF65-F5344CB8AC3E}">
        <p14:creationId xmlns:p14="http://schemas.microsoft.com/office/powerpoint/2010/main" val="54413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5255" y="284480"/>
            <a:ext cx="6930505" cy="775050"/>
          </a:xfrm>
          <a:prstGeom prst="rect">
            <a:avLst/>
          </a:prstGeom>
        </p:spPr>
        <p:txBody>
          <a:bodyPr vert="horz" wrap="square" lIns="0" tIns="157954" rIns="0" bIns="0" rtlCol="0">
            <a:spAutoFit/>
          </a:bodyPr>
          <a:lstStyle/>
          <a:p>
            <a:pPr marL="30480">
              <a:lnSpc>
                <a:spcPct val="100000"/>
              </a:lnSpc>
              <a:spcBef>
                <a:spcPts val="95"/>
              </a:spcBef>
            </a:pPr>
            <a:r>
              <a:rPr sz="4000" spc="75" dirty="0"/>
              <a:t>Durées</a:t>
            </a:r>
            <a:r>
              <a:rPr sz="4000" spc="-35" dirty="0"/>
              <a:t> </a:t>
            </a:r>
            <a:r>
              <a:rPr sz="4000" spc="60" dirty="0"/>
              <a:t>maximales</a:t>
            </a:r>
            <a:r>
              <a:rPr sz="4000" spc="-10" dirty="0"/>
              <a:t> </a:t>
            </a:r>
            <a:r>
              <a:rPr sz="4000" spc="105" dirty="0"/>
              <a:t>de</a:t>
            </a:r>
            <a:r>
              <a:rPr sz="4000" spc="-15" dirty="0"/>
              <a:t> </a:t>
            </a:r>
            <a:r>
              <a:rPr sz="4000" spc="-10" dirty="0"/>
              <a:t>travail</a:t>
            </a:r>
          </a:p>
        </p:txBody>
      </p:sp>
      <p:sp>
        <p:nvSpPr>
          <p:cNvPr id="3" name="object 3"/>
          <p:cNvSpPr txBox="1"/>
          <p:nvPr/>
        </p:nvSpPr>
        <p:spPr>
          <a:xfrm>
            <a:off x="355282" y="1439673"/>
            <a:ext cx="11481435" cy="4286430"/>
          </a:xfrm>
          <a:prstGeom prst="rect">
            <a:avLst/>
          </a:prstGeom>
        </p:spPr>
        <p:txBody>
          <a:bodyPr vert="horz" wrap="square" lIns="0" tIns="130175" rIns="0" bIns="0" rtlCol="0">
            <a:spAutoFit/>
          </a:bodyPr>
          <a:lstStyle/>
          <a:p>
            <a:pPr marL="12700">
              <a:lnSpc>
                <a:spcPct val="100000"/>
              </a:lnSpc>
              <a:spcBef>
                <a:spcPts val="1025"/>
              </a:spcBef>
              <a:spcAft>
                <a:spcPts val="2400"/>
              </a:spcAft>
            </a:pPr>
            <a:r>
              <a:rPr sz="2200" u="sng" dirty="0">
                <a:solidFill>
                  <a:srgbClr val="002060"/>
                </a:solidFill>
              </a:rPr>
              <a:t>Les </a:t>
            </a:r>
            <a:r>
              <a:rPr sz="2200" u="sng" dirty="0" err="1">
                <a:solidFill>
                  <a:srgbClr val="002060"/>
                </a:solidFill>
              </a:rPr>
              <a:t>durées</a:t>
            </a:r>
            <a:r>
              <a:rPr sz="2200" u="sng" dirty="0">
                <a:solidFill>
                  <a:srgbClr val="002060"/>
                </a:solidFill>
              </a:rPr>
              <a:t> </a:t>
            </a:r>
            <a:r>
              <a:rPr sz="2200" u="sng" dirty="0" err="1">
                <a:solidFill>
                  <a:srgbClr val="002060"/>
                </a:solidFill>
              </a:rPr>
              <a:t>maximales</a:t>
            </a:r>
            <a:r>
              <a:rPr sz="2200" u="sng" dirty="0">
                <a:solidFill>
                  <a:srgbClr val="002060"/>
                </a:solidFill>
              </a:rPr>
              <a:t> de travail </a:t>
            </a:r>
            <a:r>
              <a:rPr sz="2200" u="sng" dirty="0" err="1">
                <a:solidFill>
                  <a:srgbClr val="002060"/>
                </a:solidFill>
              </a:rPr>
              <a:t>sont</a:t>
            </a:r>
            <a:r>
              <a:rPr sz="2200" u="sng" dirty="0">
                <a:solidFill>
                  <a:srgbClr val="002060"/>
                </a:solidFill>
              </a:rPr>
              <a:t> </a:t>
            </a:r>
            <a:r>
              <a:rPr sz="2200" dirty="0">
                <a:solidFill>
                  <a:srgbClr val="002060"/>
                </a:solidFill>
              </a:rPr>
              <a:t>:</a:t>
            </a:r>
          </a:p>
          <a:p>
            <a:pPr marL="240665" indent="-227965" algn="just">
              <a:spcBef>
                <a:spcPts val="600"/>
              </a:spcBef>
              <a:buFont typeface="Wingdings"/>
              <a:buChar char=""/>
              <a:tabLst>
                <a:tab pos="240665" algn="l"/>
              </a:tabLst>
            </a:pPr>
            <a:r>
              <a:rPr sz="2200" dirty="0">
                <a:solidFill>
                  <a:srgbClr val="002060"/>
                </a:solidFill>
              </a:rPr>
              <a:t>10 </a:t>
            </a:r>
            <a:r>
              <a:rPr sz="2200" dirty="0" err="1">
                <a:solidFill>
                  <a:srgbClr val="002060"/>
                </a:solidFill>
              </a:rPr>
              <a:t>heures</a:t>
            </a:r>
            <a:r>
              <a:rPr sz="2200" dirty="0">
                <a:solidFill>
                  <a:srgbClr val="002060"/>
                </a:solidFill>
              </a:rPr>
              <a:t> par jour sur </a:t>
            </a:r>
            <a:r>
              <a:rPr sz="2200" dirty="0" err="1">
                <a:solidFill>
                  <a:srgbClr val="002060"/>
                </a:solidFill>
              </a:rPr>
              <a:t>une</a:t>
            </a:r>
            <a:r>
              <a:rPr sz="2200" dirty="0">
                <a:solidFill>
                  <a:srgbClr val="002060"/>
                </a:solidFill>
              </a:rPr>
              <a:t> amplitude de 12 </a:t>
            </a:r>
            <a:r>
              <a:rPr sz="2200" dirty="0" err="1">
                <a:solidFill>
                  <a:srgbClr val="002060"/>
                </a:solidFill>
              </a:rPr>
              <a:t>heures</a:t>
            </a:r>
            <a:r>
              <a:rPr sz="2200" dirty="0">
                <a:solidFill>
                  <a:srgbClr val="002060"/>
                </a:solidFill>
              </a:rPr>
              <a:t> au plus ;</a:t>
            </a:r>
          </a:p>
          <a:p>
            <a:pPr marL="240665" indent="-227965" algn="just">
              <a:spcBef>
                <a:spcPts val="600"/>
              </a:spcBef>
              <a:buFont typeface="Wingdings"/>
              <a:buChar char=""/>
              <a:tabLst>
                <a:tab pos="240665" algn="l"/>
              </a:tabLst>
            </a:pPr>
            <a:r>
              <a:rPr sz="2200" dirty="0">
                <a:solidFill>
                  <a:srgbClr val="002060"/>
                </a:solidFill>
              </a:rPr>
              <a:t>48 heures par semaine (heures supplémentaires au-delà de 40 heures dans l’EPNL / 42 heures agricole) ;</a:t>
            </a:r>
          </a:p>
          <a:p>
            <a:pPr marL="240665" indent="-227965" algn="just">
              <a:spcBef>
                <a:spcPts val="600"/>
              </a:spcBef>
              <a:buFont typeface="Wingdings"/>
              <a:buChar char=""/>
              <a:tabLst>
                <a:tab pos="240665" algn="l"/>
              </a:tabLst>
            </a:pPr>
            <a:r>
              <a:rPr sz="2200" dirty="0">
                <a:solidFill>
                  <a:srgbClr val="002060"/>
                </a:solidFill>
              </a:rPr>
              <a:t>44 heures par semaine en moyenne sur une </a:t>
            </a:r>
            <a:r>
              <a:rPr sz="2200" dirty="0" err="1">
                <a:solidFill>
                  <a:srgbClr val="002060"/>
                </a:solidFill>
              </a:rPr>
              <a:t>période</a:t>
            </a:r>
            <a:r>
              <a:rPr sz="2200" dirty="0">
                <a:solidFill>
                  <a:srgbClr val="002060"/>
                </a:solidFill>
              </a:rPr>
              <a:t> de 12 semaines consécutives ;</a:t>
            </a:r>
          </a:p>
          <a:p>
            <a:pPr marL="240665" indent="-227965" algn="just">
              <a:spcBef>
                <a:spcPts val="600"/>
              </a:spcBef>
              <a:buFont typeface="Wingdings"/>
              <a:buChar char=""/>
              <a:tabLst>
                <a:tab pos="240665" algn="l"/>
              </a:tabLst>
            </a:pPr>
            <a:r>
              <a:rPr sz="2200" dirty="0">
                <a:solidFill>
                  <a:srgbClr val="002060"/>
                </a:solidFill>
              </a:rPr>
              <a:t>Le repos hebdomadaire doit être au moins de 36 heures consécutives de repos </a:t>
            </a:r>
            <a:r>
              <a:rPr sz="2200" dirty="0" err="1">
                <a:solidFill>
                  <a:srgbClr val="002060"/>
                </a:solidFill>
              </a:rPr>
              <a:t>comprenant</a:t>
            </a:r>
            <a:r>
              <a:rPr sz="2200" dirty="0">
                <a:solidFill>
                  <a:srgbClr val="002060"/>
                </a:solidFill>
              </a:rPr>
              <a:t> </a:t>
            </a:r>
            <a:r>
              <a:rPr sz="2200" dirty="0" err="1">
                <a:solidFill>
                  <a:srgbClr val="002060"/>
                </a:solidFill>
              </a:rPr>
              <a:t>normalement</a:t>
            </a:r>
            <a:r>
              <a:rPr lang="fr-FR" sz="2200" dirty="0">
                <a:solidFill>
                  <a:srgbClr val="002060"/>
                </a:solidFill>
              </a:rPr>
              <a:t> </a:t>
            </a:r>
            <a:r>
              <a:rPr sz="2200" dirty="0">
                <a:solidFill>
                  <a:srgbClr val="002060"/>
                </a:solidFill>
              </a:rPr>
              <a:t>le dimanche. Les 36 heures se décomposent comme suit :</a:t>
            </a:r>
          </a:p>
          <a:p>
            <a:pPr marL="698500" marR="5080" lvl="1" indent="-228600" algn="just">
              <a:spcBef>
                <a:spcPts val="600"/>
              </a:spcBef>
              <a:buFont typeface="Arial MT"/>
              <a:buChar char="•"/>
              <a:tabLst>
                <a:tab pos="698500" algn="l"/>
              </a:tabLst>
            </a:pPr>
            <a:r>
              <a:rPr sz="2200" dirty="0">
                <a:solidFill>
                  <a:srgbClr val="002060"/>
                </a:solidFill>
              </a:rPr>
              <a:t>12 heures au titre du repos quotidien (repos minimum obligatoire entre les 2 périodes journalières de travail) ;</a:t>
            </a:r>
          </a:p>
          <a:p>
            <a:pPr marL="697865" lvl="1" indent="-227965" algn="just">
              <a:spcBef>
                <a:spcPts val="600"/>
              </a:spcBef>
              <a:buFont typeface="Arial MT"/>
              <a:buChar char="•"/>
              <a:tabLst>
                <a:tab pos="697865" algn="l"/>
              </a:tabLst>
            </a:pPr>
            <a:r>
              <a:rPr sz="2200" dirty="0">
                <a:solidFill>
                  <a:srgbClr val="002060"/>
                </a:solidFill>
              </a:rPr>
              <a:t>24 heures de repos au titre du repos </a:t>
            </a:r>
            <a:r>
              <a:rPr sz="2200" dirty="0" err="1">
                <a:solidFill>
                  <a:srgbClr val="002060"/>
                </a:solidFill>
              </a:rPr>
              <a:t>hebdomadaire</a:t>
            </a:r>
            <a:r>
              <a:rPr sz="2200" dirty="0">
                <a:solidFill>
                  <a:srgbClr val="00206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1" y="315750"/>
            <a:ext cx="8067040" cy="774536"/>
          </a:xfrm>
          <a:prstGeom prst="rect">
            <a:avLst/>
          </a:prstGeom>
        </p:spPr>
        <p:txBody>
          <a:bodyPr vert="horz" wrap="square" lIns="0" tIns="157445" rIns="0" bIns="0" rtlCol="0">
            <a:spAutoFit/>
          </a:bodyPr>
          <a:lstStyle/>
          <a:p>
            <a:pPr marL="17145">
              <a:lnSpc>
                <a:spcPct val="100000"/>
              </a:lnSpc>
              <a:spcBef>
                <a:spcPts val="95"/>
              </a:spcBef>
            </a:pPr>
            <a:r>
              <a:rPr sz="4000" spc="95" dirty="0"/>
              <a:t>Temps</a:t>
            </a:r>
            <a:r>
              <a:rPr sz="4000" dirty="0"/>
              <a:t> </a:t>
            </a:r>
            <a:r>
              <a:rPr sz="4000" spc="105" dirty="0"/>
              <a:t>de</a:t>
            </a:r>
            <a:r>
              <a:rPr sz="4000" spc="-20" dirty="0"/>
              <a:t> </a:t>
            </a:r>
            <a:r>
              <a:rPr sz="4000" spc="75" dirty="0"/>
              <a:t>pause</a:t>
            </a:r>
            <a:r>
              <a:rPr sz="4000" spc="-10" dirty="0"/>
              <a:t> </a:t>
            </a:r>
            <a:r>
              <a:rPr sz="4000" spc="60" dirty="0"/>
              <a:t>et</a:t>
            </a:r>
            <a:r>
              <a:rPr sz="4000" spc="-10" dirty="0"/>
              <a:t> </a:t>
            </a:r>
            <a:r>
              <a:rPr sz="4000" spc="105" dirty="0"/>
              <a:t>de</a:t>
            </a:r>
            <a:r>
              <a:rPr sz="4000" spc="-25" dirty="0"/>
              <a:t> </a:t>
            </a:r>
            <a:r>
              <a:rPr sz="4000" spc="50" dirty="0"/>
              <a:t>repos</a:t>
            </a:r>
          </a:p>
        </p:txBody>
      </p:sp>
      <p:sp>
        <p:nvSpPr>
          <p:cNvPr id="3" name="object 3"/>
          <p:cNvSpPr txBox="1"/>
          <p:nvPr/>
        </p:nvSpPr>
        <p:spPr>
          <a:xfrm>
            <a:off x="1094333" y="1897507"/>
            <a:ext cx="10587355" cy="3180999"/>
          </a:xfrm>
          <a:prstGeom prst="rect">
            <a:avLst/>
          </a:prstGeom>
        </p:spPr>
        <p:txBody>
          <a:bodyPr vert="horz" wrap="square" lIns="0" tIns="13335" rIns="0" bIns="0" rtlCol="0">
            <a:spAutoFit/>
          </a:bodyPr>
          <a:lstStyle/>
          <a:p>
            <a:pPr marL="12700">
              <a:lnSpc>
                <a:spcPct val="100000"/>
              </a:lnSpc>
              <a:spcBef>
                <a:spcPts val="105"/>
              </a:spcBef>
            </a:pPr>
            <a:r>
              <a:rPr sz="2200" b="1" u="sng" dirty="0">
                <a:solidFill>
                  <a:srgbClr val="002060"/>
                </a:solidFill>
              </a:rPr>
              <a:t>Les dispositions légales </a:t>
            </a:r>
            <a:r>
              <a:rPr sz="2200" b="1" dirty="0">
                <a:solidFill>
                  <a:srgbClr val="002060"/>
                </a:solidFill>
              </a:rPr>
              <a:t>:</a:t>
            </a:r>
          </a:p>
          <a:p>
            <a:pPr>
              <a:lnSpc>
                <a:spcPct val="100000"/>
              </a:lnSpc>
            </a:pPr>
            <a:endParaRPr sz="2200" dirty="0">
              <a:solidFill>
                <a:srgbClr val="002060"/>
              </a:solidFill>
            </a:endParaRPr>
          </a:p>
          <a:p>
            <a:pPr>
              <a:lnSpc>
                <a:spcPct val="100000"/>
              </a:lnSpc>
              <a:spcBef>
                <a:spcPts val="1019"/>
              </a:spcBef>
            </a:pPr>
            <a:endParaRPr sz="2200" dirty="0">
              <a:solidFill>
                <a:srgbClr val="002060"/>
              </a:solidFill>
            </a:endParaRPr>
          </a:p>
          <a:p>
            <a:pPr marL="12700" marR="5715">
              <a:lnSpc>
                <a:spcPts val="2160"/>
              </a:lnSpc>
              <a:spcBef>
                <a:spcPts val="600"/>
              </a:spcBef>
            </a:pPr>
            <a:r>
              <a:rPr sz="2200" dirty="0">
                <a:solidFill>
                  <a:srgbClr val="002060"/>
                </a:solidFill>
              </a:rPr>
              <a:t>Toute période de travail d’une durée de 6 heures doit inclure une pause de 20 minutes minimum</a:t>
            </a:r>
            <a:endParaRPr lang="fr-FR" sz="2200" dirty="0">
              <a:solidFill>
                <a:srgbClr val="002060"/>
              </a:solidFill>
            </a:endParaRPr>
          </a:p>
          <a:p>
            <a:pPr marL="12700" marR="5715">
              <a:lnSpc>
                <a:spcPts val="2160"/>
              </a:lnSpc>
              <a:spcBef>
                <a:spcPts val="600"/>
              </a:spcBef>
            </a:pPr>
            <a:r>
              <a:rPr lang="fr-FR" sz="2200" dirty="0">
                <a:solidFill>
                  <a:srgbClr val="002060"/>
                </a:solidFill>
              </a:rPr>
              <a:t>P</a:t>
            </a:r>
            <a:r>
              <a:rPr sz="2200" dirty="0">
                <a:solidFill>
                  <a:srgbClr val="002060"/>
                </a:solidFill>
              </a:rPr>
              <a:t>our les jeunes de moins de 18 ans, toute période de travail de 4 heures 30 minutes donne lieu à une pause de 30 minutes minimum</a:t>
            </a:r>
          </a:p>
          <a:p>
            <a:pPr>
              <a:lnSpc>
                <a:spcPct val="100000"/>
              </a:lnSpc>
              <a:spcBef>
                <a:spcPts val="484"/>
              </a:spcBef>
            </a:pPr>
            <a:endParaRPr sz="2200" dirty="0">
              <a:solidFill>
                <a:srgbClr val="002060"/>
              </a:solidFill>
            </a:endParaRPr>
          </a:p>
          <a:p>
            <a:pPr marL="12700">
              <a:lnSpc>
                <a:spcPct val="100000"/>
              </a:lnSpc>
            </a:pPr>
            <a:r>
              <a:rPr sz="2200" dirty="0">
                <a:solidFill>
                  <a:srgbClr val="002060"/>
                </a:solidFill>
              </a:rPr>
              <a:t>Cette pause n’est pas incluse dans le décompte du temps de travail effectif.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8708" y="254203"/>
            <a:ext cx="6811772" cy="627736"/>
          </a:xfrm>
          <a:prstGeom prst="rect">
            <a:avLst/>
          </a:prstGeom>
        </p:spPr>
        <p:txBody>
          <a:bodyPr vert="horz" wrap="square" lIns="0" tIns="12065" rIns="0" bIns="0" rtlCol="0">
            <a:spAutoFit/>
          </a:bodyPr>
          <a:lstStyle/>
          <a:p>
            <a:pPr marL="12700">
              <a:lnSpc>
                <a:spcPct val="100000"/>
              </a:lnSpc>
              <a:spcBef>
                <a:spcPts val="95"/>
              </a:spcBef>
            </a:pPr>
            <a:r>
              <a:rPr sz="4000" spc="95" dirty="0"/>
              <a:t>Temps</a:t>
            </a:r>
            <a:r>
              <a:rPr sz="4000" spc="-10" dirty="0"/>
              <a:t> </a:t>
            </a:r>
            <a:r>
              <a:rPr sz="4000" spc="105" dirty="0"/>
              <a:t>de</a:t>
            </a:r>
            <a:r>
              <a:rPr sz="4000" spc="-20" dirty="0"/>
              <a:t> </a:t>
            </a:r>
            <a:r>
              <a:rPr sz="4000" spc="70" dirty="0"/>
              <a:t>pause</a:t>
            </a:r>
            <a:r>
              <a:rPr sz="4000" spc="-15" dirty="0"/>
              <a:t> </a:t>
            </a:r>
            <a:r>
              <a:rPr sz="4000" spc="60" dirty="0"/>
              <a:t>et</a:t>
            </a:r>
            <a:r>
              <a:rPr sz="4000" spc="-25" dirty="0"/>
              <a:t> </a:t>
            </a:r>
            <a:r>
              <a:rPr sz="4000" spc="105" dirty="0"/>
              <a:t>de</a:t>
            </a:r>
            <a:r>
              <a:rPr sz="4000" spc="-20" dirty="0"/>
              <a:t> </a:t>
            </a:r>
            <a:r>
              <a:rPr sz="4000" spc="55" dirty="0"/>
              <a:t>repos</a:t>
            </a:r>
          </a:p>
        </p:txBody>
      </p:sp>
      <p:sp>
        <p:nvSpPr>
          <p:cNvPr id="3" name="object 3"/>
          <p:cNvSpPr txBox="1"/>
          <p:nvPr/>
        </p:nvSpPr>
        <p:spPr>
          <a:xfrm>
            <a:off x="1245208" y="912717"/>
            <a:ext cx="10377831" cy="5430333"/>
          </a:xfrm>
          <a:prstGeom prst="rect">
            <a:avLst/>
          </a:prstGeom>
        </p:spPr>
        <p:txBody>
          <a:bodyPr vert="horz" wrap="square" lIns="0" tIns="13335" rIns="0" bIns="0" rtlCol="0">
            <a:spAutoFit/>
          </a:bodyPr>
          <a:lstStyle/>
          <a:p>
            <a:pPr marL="12700" algn="just">
              <a:lnSpc>
                <a:spcPct val="100000"/>
              </a:lnSpc>
              <a:spcBef>
                <a:spcPts val="105"/>
              </a:spcBef>
            </a:pPr>
            <a:r>
              <a:rPr sz="2200" b="1" dirty="0">
                <a:solidFill>
                  <a:srgbClr val="002060"/>
                </a:solidFill>
              </a:rPr>
              <a:t>Les dispositions conventionnelles</a:t>
            </a:r>
          </a:p>
          <a:p>
            <a:pPr marL="12700" marR="6350" algn="just"/>
            <a:endParaRPr lang="fr-FR" sz="1100" dirty="0">
              <a:solidFill>
                <a:srgbClr val="002060"/>
              </a:solidFill>
            </a:endParaRPr>
          </a:p>
          <a:p>
            <a:pPr marL="12700" marR="6350" algn="just"/>
            <a:r>
              <a:rPr sz="2200" dirty="0">
                <a:solidFill>
                  <a:srgbClr val="002060"/>
                </a:solidFill>
              </a:rPr>
              <a:t>Les pauses inférieures à 10 minutes sont considérées comme temps de travail effectif mais ces pauses ne sont pas obligatoires.</a:t>
            </a:r>
          </a:p>
          <a:p>
            <a:endParaRPr sz="1100" dirty="0">
              <a:solidFill>
                <a:srgbClr val="002060"/>
              </a:solidFill>
            </a:endParaRPr>
          </a:p>
          <a:p>
            <a:pPr marL="12700" marR="5080" algn="just"/>
            <a:r>
              <a:rPr sz="2200" dirty="0">
                <a:solidFill>
                  <a:srgbClr val="002060"/>
                </a:solidFill>
              </a:rPr>
              <a:t>Cependant, toute période de travail de 6 heures au moins incluant un moment de repas doit faire l’objet d’une pause de 45 minutes minimum (pause pouvant être réduite jusqu’à 20 minutes au moins avec l’accord du salarié).</a:t>
            </a:r>
          </a:p>
          <a:p>
            <a:endParaRPr sz="1100" dirty="0">
              <a:solidFill>
                <a:srgbClr val="002060"/>
              </a:solidFill>
            </a:endParaRPr>
          </a:p>
          <a:p>
            <a:pPr marL="12700" marR="5080" algn="just"/>
            <a:r>
              <a:rPr sz="2200" dirty="0">
                <a:solidFill>
                  <a:srgbClr val="002060"/>
                </a:solidFill>
              </a:rPr>
              <a:t>Cette pause est obligatoire dès lors que la période de travail est de 6 heures et inclus un moment de repas. Par exemple, un salarié travaillant de 10h à 18H doit bénéficier de cette pause afin de prendre son repas. A contrario, un salarié travaillant de 13h à 20h n’en bénéficie pas (mais devra tout de même bénéficier d’une pause de 20 minutes non rémunérée, selon les modalités des dispositions légales).</a:t>
            </a:r>
          </a:p>
          <a:p>
            <a:pPr marL="12700" marR="6350" algn="just"/>
            <a:r>
              <a:rPr sz="2200" dirty="0">
                <a:solidFill>
                  <a:srgbClr val="002060"/>
                </a:solidFill>
              </a:rPr>
              <a:t>Certains personnels peuvent avoir un temps de pause d’une demi-heure (rémunérée) : s’ils participent à la prise du repas des élèves de maternelle dans le cadre de leur mission éducative et qu’ils n’ont </a:t>
            </a:r>
            <a:r>
              <a:rPr sz="2200" dirty="0" err="1">
                <a:solidFill>
                  <a:srgbClr val="002060"/>
                </a:solidFill>
              </a:rPr>
              <a:t>qu’une</a:t>
            </a:r>
            <a:r>
              <a:rPr sz="2200" dirty="0">
                <a:solidFill>
                  <a:srgbClr val="002060"/>
                </a:solidFill>
              </a:rPr>
              <a:t> demi</a:t>
            </a:r>
            <a:r>
              <a:rPr lang="fr-FR" sz="2200" dirty="0">
                <a:solidFill>
                  <a:srgbClr val="002060"/>
                </a:solidFill>
              </a:rPr>
              <a:t>-</a:t>
            </a:r>
            <a:r>
              <a:rPr sz="2200" dirty="0" err="1">
                <a:solidFill>
                  <a:srgbClr val="002060"/>
                </a:solidFill>
              </a:rPr>
              <a:t>heure</a:t>
            </a:r>
            <a:r>
              <a:rPr sz="2200" dirty="0">
                <a:solidFill>
                  <a:srgbClr val="002060"/>
                </a:solidFill>
              </a:rPr>
              <a:t> pour prendre leur propre repas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4263345" y="332750"/>
            <a:ext cx="3888827" cy="551963"/>
          </a:xfrm>
        </p:spPr>
        <p:txBody>
          <a:bodyPr>
            <a:normAutofit fontScale="90000"/>
          </a:bodyPr>
          <a:lstStyle/>
          <a:p>
            <a:r>
              <a:rPr lang="fr-FR" dirty="0">
                <a:solidFill>
                  <a:schemeClr val="accent1">
                    <a:lumMod val="75000"/>
                  </a:schemeClr>
                </a:solidFill>
              </a:rPr>
              <a:t>SOMMAIRE</a:t>
            </a:r>
          </a:p>
        </p:txBody>
      </p:sp>
      <p:sp>
        <p:nvSpPr>
          <p:cNvPr id="3" name="ZoneTexte 2">
            <a:extLst>
              <a:ext uri="{FF2B5EF4-FFF2-40B4-BE49-F238E27FC236}">
                <a16:creationId xmlns:a16="http://schemas.microsoft.com/office/drawing/2014/main" id="{2E410149-15E0-EA25-1242-BCC2D93E779A}"/>
              </a:ext>
            </a:extLst>
          </p:cNvPr>
          <p:cNvSpPr txBox="1"/>
          <p:nvPr/>
        </p:nvSpPr>
        <p:spPr>
          <a:xfrm>
            <a:off x="680632" y="2136338"/>
            <a:ext cx="11054255" cy="2585323"/>
          </a:xfrm>
          <a:prstGeom prst="rect">
            <a:avLst/>
          </a:prstGeom>
          <a:noFill/>
        </p:spPr>
        <p:txBody>
          <a:bodyPr wrap="square" rtlCol="0">
            <a:spAutoFit/>
          </a:bodyPr>
          <a:lstStyle/>
          <a:p>
            <a:pPr marL="457200" indent="-457200" algn="l">
              <a:buFont typeface="Wingdings" panose="05000000000000000000" pitchFamily="2" charset="2"/>
              <a:buChar char="Ø"/>
            </a:pPr>
            <a:r>
              <a:rPr lang="fr-FR" sz="2400" dirty="0">
                <a:solidFill>
                  <a:schemeClr val="accent1">
                    <a:lumMod val="75000"/>
                  </a:schemeClr>
                </a:solidFill>
                <a:latin typeface="+mj-lt"/>
              </a:rPr>
              <a:t>Actualité CUI – Arrêté préfectoral</a:t>
            </a:r>
          </a:p>
          <a:p>
            <a:pPr algn="l"/>
            <a:endParaRPr lang="fr-FR" sz="2400" dirty="0">
              <a:solidFill>
                <a:schemeClr val="accent1">
                  <a:lumMod val="75000"/>
                </a:schemeClr>
              </a:solidFill>
              <a:latin typeface="+mj-lt"/>
            </a:endParaRPr>
          </a:p>
          <a:p>
            <a:pPr marL="457200" indent="-457200">
              <a:buFont typeface="Wingdings" panose="05000000000000000000" pitchFamily="2" charset="2"/>
              <a:buChar char="Ø"/>
            </a:pPr>
            <a:r>
              <a:rPr lang="fr-FR" sz="2400" dirty="0">
                <a:solidFill>
                  <a:schemeClr val="accent1">
                    <a:lumMod val="75000"/>
                  </a:schemeClr>
                </a:solidFill>
                <a:latin typeface="+mj-lt"/>
              </a:rPr>
              <a:t>Préparer votre rentrée RH 2025 – Planning/contrat/embauche</a:t>
            </a:r>
          </a:p>
          <a:p>
            <a:endParaRPr lang="fr-FR" sz="2400" dirty="0">
              <a:solidFill>
                <a:schemeClr val="accent1">
                  <a:lumMod val="75000"/>
                </a:schemeClr>
              </a:solidFill>
              <a:latin typeface="+mj-lt"/>
            </a:endParaRPr>
          </a:p>
          <a:p>
            <a:pPr marL="457200" indent="-457200" algn="l">
              <a:buFont typeface="Wingdings" panose="05000000000000000000" pitchFamily="2" charset="2"/>
              <a:buChar char="Ø"/>
            </a:pPr>
            <a:r>
              <a:rPr lang="fr-FR" sz="2400" dirty="0">
                <a:solidFill>
                  <a:schemeClr val="accent1">
                    <a:lumMod val="75000"/>
                  </a:schemeClr>
                </a:solidFill>
                <a:latin typeface="+mj-lt"/>
              </a:rPr>
              <a:t>Embaucher un contrat d‘apprentissage</a:t>
            </a:r>
          </a:p>
          <a:p>
            <a:pPr algn="l"/>
            <a:endParaRPr lang="fr-FR" sz="2400" dirty="0">
              <a:solidFill>
                <a:schemeClr val="accent1">
                  <a:lumMod val="75000"/>
                </a:schemeClr>
              </a:solidFill>
              <a:latin typeface="+mj-lt"/>
            </a:endParaRPr>
          </a:p>
          <a:p>
            <a:pPr algn="l"/>
            <a:endParaRPr lang="fr-FR" dirty="0">
              <a:solidFill>
                <a:schemeClr val="accent1">
                  <a:lumMod val="75000"/>
                </a:schemeClr>
              </a:solidFill>
              <a:latin typeface="+mj-lt"/>
            </a:endParaRPr>
          </a:p>
        </p:txBody>
      </p:sp>
    </p:spTree>
    <p:extLst>
      <p:ext uri="{BB962C8B-B14F-4D97-AF65-F5344CB8AC3E}">
        <p14:creationId xmlns:p14="http://schemas.microsoft.com/office/powerpoint/2010/main" val="89918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2E8E-B2AE-54F5-CF53-7A85BC4B0809}"/>
            </a:ext>
          </a:extLst>
        </p:cNvPr>
        <p:cNvGrpSpPr/>
        <p:nvPr/>
      </p:nvGrpSpPr>
      <p:grpSpPr>
        <a:xfrm>
          <a:off x="0" y="0"/>
          <a:ext cx="0" cy="0"/>
          <a:chOff x="0" y="0"/>
          <a:chExt cx="0" cy="0"/>
        </a:xfrm>
      </p:grpSpPr>
      <p:pic>
        <p:nvPicPr>
          <p:cNvPr id="7" name="object 7"/>
          <p:cNvPicPr/>
          <p:nvPr/>
        </p:nvPicPr>
        <p:blipFill>
          <a:blip r:embed="rId2" cstate="print"/>
          <a:stretch>
            <a:fillRect/>
          </a:stretch>
        </p:blipFill>
        <p:spPr>
          <a:xfrm>
            <a:off x="709891" y="1249830"/>
            <a:ext cx="10246995" cy="4825700"/>
          </a:xfrm>
          <a:prstGeom prst="rect">
            <a:avLst/>
          </a:prstGeom>
        </p:spPr>
      </p:pic>
      <p:sp>
        <p:nvSpPr>
          <p:cNvPr id="2" name="object 2">
            <a:extLst>
              <a:ext uri="{FF2B5EF4-FFF2-40B4-BE49-F238E27FC236}">
                <a16:creationId xmlns:a16="http://schemas.microsoft.com/office/drawing/2014/main" id="{21376D3C-3B86-60D7-5457-12807CDD3C18}"/>
              </a:ext>
            </a:extLst>
          </p:cNvPr>
          <p:cNvSpPr txBox="1">
            <a:spLocks noGrp="1"/>
          </p:cNvSpPr>
          <p:nvPr>
            <p:ph type="title"/>
          </p:nvPr>
        </p:nvSpPr>
        <p:spPr>
          <a:xfrm>
            <a:off x="3378708" y="254203"/>
            <a:ext cx="6811772" cy="627736"/>
          </a:xfrm>
          <a:prstGeom prst="rect">
            <a:avLst/>
          </a:prstGeom>
        </p:spPr>
        <p:txBody>
          <a:bodyPr vert="horz" wrap="square" lIns="0" tIns="12065" rIns="0" bIns="0" rtlCol="0">
            <a:spAutoFit/>
          </a:bodyPr>
          <a:lstStyle/>
          <a:p>
            <a:pPr marL="12700">
              <a:lnSpc>
                <a:spcPct val="100000"/>
              </a:lnSpc>
              <a:spcBef>
                <a:spcPts val="95"/>
              </a:spcBef>
            </a:pPr>
            <a:r>
              <a:rPr sz="4000" spc="95" dirty="0"/>
              <a:t>Temps</a:t>
            </a:r>
            <a:r>
              <a:rPr sz="4000" spc="-10" dirty="0"/>
              <a:t> </a:t>
            </a:r>
            <a:r>
              <a:rPr sz="4000" spc="105" dirty="0"/>
              <a:t>de</a:t>
            </a:r>
            <a:r>
              <a:rPr sz="4000" spc="-20" dirty="0"/>
              <a:t> </a:t>
            </a:r>
            <a:r>
              <a:rPr sz="4000" spc="70" dirty="0"/>
              <a:t>pause</a:t>
            </a:r>
            <a:r>
              <a:rPr sz="4000" spc="-15" dirty="0"/>
              <a:t> </a:t>
            </a:r>
            <a:r>
              <a:rPr sz="4000" spc="60" dirty="0"/>
              <a:t>et</a:t>
            </a:r>
            <a:r>
              <a:rPr sz="4000" spc="-25" dirty="0"/>
              <a:t> </a:t>
            </a:r>
            <a:r>
              <a:rPr sz="4000" spc="105" dirty="0"/>
              <a:t>de</a:t>
            </a:r>
            <a:r>
              <a:rPr sz="4000" spc="-20" dirty="0"/>
              <a:t> </a:t>
            </a:r>
            <a:r>
              <a:rPr sz="4000" spc="55" dirty="0"/>
              <a:t>repos</a:t>
            </a:r>
          </a:p>
        </p:txBody>
      </p:sp>
    </p:spTree>
    <p:extLst>
      <p:ext uri="{BB962C8B-B14F-4D97-AF65-F5344CB8AC3E}">
        <p14:creationId xmlns:p14="http://schemas.microsoft.com/office/powerpoint/2010/main" val="365480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6427" y="502952"/>
            <a:ext cx="2399145" cy="765893"/>
          </a:xfrm>
          <a:prstGeom prst="rect">
            <a:avLst/>
          </a:prstGeom>
        </p:spPr>
        <p:txBody>
          <a:bodyPr vert="horz" wrap="square" lIns="0" tIns="148886" rIns="0" bIns="0" rtlCol="0">
            <a:spAutoFit/>
          </a:bodyPr>
          <a:lstStyle/>
          <a:p>
            <a:pPr marL="30480">
              <a:lnSpc>
                <a:spcPct val="100000"/>
              </a:lnSpc>
              <a:spcBef>
                <a:spcPts val="95"/>
              </a:spcBef>
            </a:pPr>
            <a:r>
              <a:rPr sz="4000" spc="65" dirty="0"/>
              <a:t>Repos</a:t>
            </a:r>
          </a:p>
        </p:txBody>
      </p:sp>
      <p:sp>
        <p:nvSpPr>
          <p:cNvPr id="3" name="object 3"/>
          <p:cNvSpPr txBox="1"/>
          <p:nvPr/>
        </p:nvSpPr>
        <p:spPr>
          <a:xfrm>
            <a:off x="1226920" y="1986788"/>
            <a:ext cx="9745879" cy="2080826"/>
          </a:xfrm>
          <a:prstGeom prst="rect">
            <a:avLst/>
          </a:prstGeom>
        </p:spPr>
        <p:txBody>
          <a:bodyPr vert="horz" wrap="square" lIns="0" tIns="47625" rIns="0" bIns="0" rtlCol="0">
            <a:spAutoFit/>
          </a:bodyPr>
          <a:lstStyle/>
          <a:p>
            <a:pPr marL="12700" marR="6985">
              <a:lnSpc>
                <a:spcPts val="2160"/>
              </a:lnSpc>
              <a:spcBef>
                <a:spcPts val="375"/>
              </a:spcBef>
            </a:pPr>
            <a:r>
              <a:rPr sz="2200" dirty="0">
                <a:solidFill>
                  <a:srgbClr val="002060"/>
                </a:solidFill>
              </a:rPr>
              <a:t>Le repos quotidien (entre deux périodes journalières de travail) est de </a:t>
            </a:r>
            <a:r>
              <a:rPr sz="2200" b="1" dirty="0">
                <a:solidFill>
                  <a:srgbClr val="002060"/>
                </a:solidFill>
              </a:rPr>
              <a:t>12 heures</a:t>
            </a:r>
            <a:r>
              <a:rPr sz="2200" dirty="0">
                <a:solidFill>
                  <a:srgbClr val="002060"/>
                </a:solidFill>
              </a:rPr>
              <a:t>.</a:t>
            </a:r>
          </a:p>
          <a:p>
            <a:pPr>
              <a:lnSpc>
                <a:spcPct val="100000"/>
              </a:lnSpc>
              <a:spcBef>
                <a:spcPts val="480"/>
              </a:spcBef>
            </a:pPr>
            <a:endParaRPr sz="2200" dirty="0">
              <a:solidFill>
                <a:srgbClr val="002060"/>
              </a:solidFill>
            </a:endParaRPr>
          </a:p>
          <a:p>
            <a:pPr marL="12700">
              <a:lnSpc>
                <a:spcPct val="100000"/>
              </a:lnSpc>
            </a:pPr>
            <a:r>
              <a:rPr sz="2200" dirty="0">
                <a:solidFill>
                  <a:srgbClr val="002060"/>
                </a:solidFill>
              </a:rPr>
              <a:t>soit </a:t>
            </a:r>
            <a:r>
              <a:rPr sz="2200" b="1" dirty="0">
                <a:solidFill>
                  <a:srgbClr val="002060"/>
                </a:solidFill>
              </a:rPr>
              <a:t>36 heures de repos hebdomadaire</a:t>
            </a:r>
            <a:r>
              <a:rPr sz="2200" dirty="0">
                <a:solidFill>
                  <a:srgbClr val="002060"/>
                </a:solidFill>
              </a:rPr>
              <a:t>.</a:t>
            </a:r>
          </a:p>
          <a:p>
            <a:pPr>
              <a:lnSpc>
                <a:spcPct val="100000"/>
              </a:lnSpc>
              <a:spcBef>
                <a:spcPts val="775"/>
              </a:spcBef>
            </a:pPr>
            <a:endParaRPr sz="2200" dirty="0">
              <a:solidFill>
                <a:srgbClr val="002060"/>
              </a:solidFill>
            </a:endParaRPr>
          </a:p>
          <a:p>
            <a:pPr marL="12700" marR="5080">
              <a:lnSpc>
                <a:spcPts val="2160"/>
              </a:lnSpc>
            </a:pPr>
            <a:r>
              <a:rPr sz="2200" dirty="0">
                <a:solidFill>
                  <a:srgbClr val="002060"/>
                </a:solidFill>
              </a:rPr>
              <a:t>Exception pour les salariés qui travaillent de nuit (21h à 6h), le repos quotidien entre 2 périodes de travail est de 9 heures.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03A4-FE40-73AD-FA0F-9DB9EA7AA99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C8D8A778-4749-F819-24D3-E1E5187CE5AA}"/>
              </a:ext>
            </a:extLst>
          </p:cNvPr>
          <p:cNvSpPr txBox="1">
            <a:spLocks/>
          </p:cNvSpPr>
          <p:nvPr/>
        </p:nvSpPr>
        <p:spPr>
          <a:xfrm>
            <a:off x="4972811" y="382066"/>
            <a:ext cx="3063749" cy="627736"/>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marL="12700">
              <a:lnSpc>
                <a:spcPct val="100000"/>
              </a:lnSpc>
              <a:spcBef>
                <a:spcPts val="95"/>
              </a:spcBef>
            </a:pPr>
            <a:r>
              <a:rPr lang="fr-FR" sz="4000" spc="60" dirty="0"/>
              <a:t>Jours</a:t>
            </a:r>
            <a:r>
              <a:rPr lang="fr-FR" sz="4000" spc="-30" dirty="0"/>
              <a:t> </a:t>
            </a:r>
            <a:r>
              <a:rPr lang="fr-FR" sz="4000" spc="-10" dirty="0"/>
              <a:t>féries</a:t>
            </a:r>
          </a:p>
        </p:txBody>
      </p:sp>
      <p:sp>
        <p:nvSpPr>
          <p:cNvPr id="3" name="object 6">
            <a:extLst>
              <a:ext uri="{FF2B5EF4-FFF2-40B4-BE49-F238E27FC236}">
                <a16:creationId xmlns:a16="http://schemas.microsoft.com/office/drawing/2014/main" id="{D155EFED-C1D7-B8BC-998A-0C84D1F4F73A}"/>
              </a:ext>
            </a:extLst>
          </p:cNvPr>
          <p:cNvSpPr txBox="1"/>
          <p:nvPr/>
        </p:nvSpPr>
        <p:spPr>
          <a:xfrm>
            <a:off x="1226921" y="2434844"/>
            <a:ext cx="9106277" cy="612347"/>
          </a:xfrm>
          <a:prstGeom prst="rect">
            <a:avLst/>
          </a:prstGeom>
        </p:spPr>
        <p:txBody>
          <a:bodyPr vert="horz" wrap="square" lIns="0" tIns="47625" rIns="0" bIns="0" rtlCol="0">
            <a:spAutoFit/>
          </a:bodyPr>
          <a:lstStyle/>
          <a:p>
            <a:pPr marL="12700" marR="5080">
              <a:lnSpc>
                <a:spcPts val="2160"/>
              </a:lnSpc>
              <a:spcBef>
                <a:spcPts val="375"/>
              </a:spcBef>
              <a:tabLst>
                <a:tab pos="573405" algn="l"/>
                <a:tab pos="2219325" algn="l"/>
                <a:tab pos="4531360" algn="l"/>
                <a:tab pos="5886450" algn="l"/>
                <a:tab pos="6516370" algn="l"/>
                <a:tab pos="6997700" algn="l"/>
                <a:tab pos="7755255" algn="l"/>
                <a:tab pos="8576945" algn="l"/>
              </a:tabLst>
            </a:pPr>
            <a:r>
              <a:rPr sz="2200" dirty="0">
                <a:solidFill>
                  <a:srgbClr val="002060"/>
                </a:solidFill>
              </a:rPr>
              <a:t>Les	dispositions	conventionnelles	prévoient	que	les	jours	</a:t>
            </a:r>
            <a:r>
              <a:rPr sz="2200" dirty="0" err="1">
                <a:solidFill>
                  <a:srgbClr val="002060"/>
                </a:solidFill>
              </a:rPr>
              <a:t>fériés</a:t>
            </a:r>
            <a:r>
              <a:rPr lang="fr-FR" sz="2200" dirty="0">
                <a:solidFill>
                  <a:srgbClr val="002060"/>
                </a:solidFill>
              </a:rPr>
              <a:t> </a:t>
            </a:r>
            <a:r>
              <a:rPr sz="2200" dirty="0" err="1">
                <a:solidFill>
                  <a:srgbClr val="002060"/>
                </a:solidFill>
              </a:rPr>
              <a:t>sont</a:t>
            </a:r>
            <a:r>
              <a:rPr sz="2200" dirty="0">
                <a:solidFill>
                  <a:srgbClr val="002060"/>
                </a:solidFill>
              </a:rPr>
              <a:t> chômés et payés.</a:t>
            </a:r>
          </a:p>
        </p:txBody>
      </p:sp>
      <p:pic>
        <p:nvPicPr>
          <p:cNvPr id="4" name="object 7">
            <a:extLst>
              <a:ext uri="{FF2B5EF4-FFF2-40B4-BE49-F238E27FC236}">
                <a16:creationId xmlns:a16="http://schemas.microsoft.com/office/drawing/2014/main" id="{830BD9D9-AA5D-ACF3-6EB4-4868A1C182C9}"/>
              </a:ext>
            </a:extLst>
          </p:cNvPr>
          <p:cNvPicPr/>
          <p:nvPr/>
        </p:nvPicPr>
        <p:blipFill>
          <a:blip r:embed="rId2" cstate="print"/>
          <a:stretch>
            <a:fillRect/>
          </a:stretch>
        </p:blipFill>
        <p:spPr>
          <a:xfrm>
            <a:off x="8505697" y="3976446"/>
            <a:ext cx="2885487" cy="2226297"/>
          </a:xfrm>
          <a:prstGeom prst="rect">
            <a:avLst/>
          </a:prstGeom>
        </p:spPr>
      </p:pic>
    </p:spTree>
    <p:extLst>
      <p:ext uri="{BB962C8B-B14F-4D97-AF65-F5344CB8AC3E}">
        <p14:creationId xmlns:p14="http://schemas.microsoft.com/office/powerpoint/2010/main" val="77193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0DBE-C93A-8A99-D041-B2CACD20954F}"/>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292BDE0C-2222-378D-3308-6EEF999C450E}"/>
              </a:ext>
            </a:extLst>
          </p:cNvPr>
          <p:cNvPicPr>
            <a:picLocks noChangeAspect="1"/>
          </p:cNvPicPr>
          <p:nvPr/>
        </p:nvPicPr>
        <p:blipFill>
          <a:blip r:embed="rId2"/>
          <a:stretch>
            <a:fillRect/>
          </a:stretch>
        </p:blipFill>
        <p:spPr>
          <a:xfrm rot="21368583">
            <a:off x="3129281" y="1649980"/>
            <a:ext cx="4535659" cy="3992781"/>
          </a:xfrm>
          <a:prstGeom prst="rect">
            <a:avLst/>
          </a:prstGeom>
        </p:spPr>
      </p:pic>
    </p:spTree>
    <p:extLst>
      <p:ext uri="{BB962C8B-B14F-4D97-AF65-F5344CB8AC3E}">
        <p14:creationId xmlns:p14="http://schemas.microsoft.com/office/powerpoint/2010/main" val="198963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9895" y="28370"/>
            <a:ext cx="6005945" cy="841298"/>
          </a:xfrm>
          <a:prstGeom prst="rect">
            <a:avLst/>
          </a:prstGeom>
        </p:spPr>
        <p:txBody>
          <a:bodyPr vert="horz" wrap="square" lIns="0" tIns="223562" rIns="0" bIns="0" rtlCol="0">
            <a:spAutoFit/>
          </a:bodyPr>
          <a:lstStyle/>
          <a:p>
            <a:pPr marL="21590">
              <a:lnSpc>
                <a:spcPct val="100000"/>
              </a:lnSpc>
              <a:spcBef>
                <a:spcPts val="95"/>
              </a:spcBef>
            </a:pPr>
            <a:r>
              <a:rPr sz="4000" spc="90" dirty="0"/>
              <a:t>Durée</a:t>
            </a:r>
            <a:r>
              <a:rPr sz="4000" spc="-30" dirty="0"/>
              <a:t> </a:t>
            </a:r>
            <a:r>
              <a:rPr sz="4000" spc="75" dirty="0"/>
              <a:t>minimale</a:t>
            </a:r>
          </a:p>
        </p:txBody>
      </p:sp>
      <p:sp>
        <p:nvSpPr>
          <p:cNvPr id="3" name="object 3"/>
          <p:cNvSpPr txBox="1"/>
          <p:nvPr/>
        </p:nvSpPr>
        <p:spPr>
          <a:xfrm>
            <a:off x="533196" y="1463294"/>
            <a:ext cx="11125607" cy="4611391"/>
          </a:xfrm>
          <a:prstGeom prst="rect">
            <a:avLst/>
          </a:prstGeom>
        </p:spPr>
        <p:txBody>
          <a:bodyPr vert="horz" wrap="square" lIns="0" tIns="40005" rIns="0" bIns="0" rtlCol="0">
            <a:spAutoFit/>
          </a:bodyPr>
          <a:lstStyle/>
          <a:p>
            <a:pPr marL="12700" marR="5080" algn="just">
              <a:lnSpc>
                <a:spcPct val="90000"/>
              </a:lnSpc>
              <a:spcBef>
                <a:spcPts val="315"/>
              </a:spcBef>
            </a:pPr>
            <a:r>
              <a:rPr sz="2200" dirty="0">
                <a:solidFill>
                  <a:srgbClr val="002060"/>
                </a:solidFill>
              </a:rPr>
              <a:t>La durée minimale de travail du salarié à temps partiel est fixée à 24 h par semaine, ou le cas échéant, à l’équivalent mensuel de cette durée ou à l’équivalent calculé sur la période prévue par un accord collectif répartissant la durée du travail sur une période supérieure à la semaine (c. trav. art. L. 3121-27).</a:t>
            </a:r>
          </a:p>
          <a:p>
            <a:pPr algn="just">
              <a:lnSpc>
                <a:spcPct val="100000"/>
              </a:lnSpc>
              <a:spcBef>
                <a:spcPts val="665"/>
              </a:spcBef>
            </a:pPr>
            <a:endParaRPr sz="2200" dirty="0">
              <a:solidFill>
                <a:srgbClr val="002060"/>
              </a:solidFill>
            </a:endParaRPr>
          </a:p>
          <a:p>
            <a:pPr marL="12700" algn="just">
              <a:lnSpc>
                <a:spcPts val="2050"/>
              </a:lnSpc>
            </a:pPr>
            <a:r>
              <a:rPr sz="2200" dirty="0">
                <a:solidFill>
                  <a:srgbClr val="002060"/>
                </a:solidFill>
              </a:rPr>
              <a:t>Dans l’EPNL et l’agricole, par accord de branche, la durée minimale est fixée à </a:t>
            </a:r>
            <a:r>
              <a:rPr sz="2200" b="1" dirty="0">
                <a:solidFill>
                  <a:srgbClr val="002060"/>
                </a:solidFill>
              </a:rPr>
              <a:t>17h30</a:t>
            </a:r>
            <a:r>
              <a:rPr lang="fr-FR" sz="2200" b="1" dirty="0">
                <a:solidFill>
                  <a:srgbClr val="002060"/>
                </a:solidFill>
              </a:rPr>
              <a:t> </a:t>
            </a:r>
            <a:r>
              <a:rPr sz="2200" b="1" dirty="0" err="1">
                <a:solidFill>
                  <a:srgbClr val="002060"/>
                </a:solidFill>
              </a:rPr>
              <a:t>hebdomadaire</a:t>
            </a:r>
            <a:r>
              <a:rPr sz="2200" b="1" dirty="0">
                <a:solidFill>
                  <a:srgbClr val="002060"/>
                </a:solidFill>
              </a:rPr>
              <a:t> ou son équivalent mensuel ou annuel</a:t>
            </a:r>
          </a:p>
          <a:p>
            <a:pPr algn="just">
              <a:lnSpc>
                <a:spcPct val="100000"/>
              </a:lnSpc>
              <a:spcBef>
                <a:spcPts val="434"/>
              </a:spcBef>
            </a:pPr>
            <a:endParaRPr sz="2200" dirty="0">
              <a:solidFill>
                <a:srgbClr val="002060"/>
              </a:solidFill>
            </a:endParaRPr>
          </a:p>
          <a:p>
            <a:pPr marL="12700" marR="7620" algn="just">
              <a:lnSpc>
                <a:spcPts val="1939"/>
              </a:lnSpc>
            </a:pPr>
            <a:r>
              <a:rPr sz="2200" dirty="0">
                <a:solidFill>
                  <a:srgbClr val="002060"/>
                </a:solidFill>
              </a:rPr>
              <a:t>Un salarié peut demander, par écrit et de façon motivée, à travailler en dessous de la durée hebdomadaire minimale légale ou conventionnelle (c. trav. art. L. 3123-7) :</a:t>
            </a:r>
          </a:p>
          <a:p>
            <a:pPr>
              <a:lnSpc>
                <a:spcPct val="100000"/>
              </a:lnSpc>
              <a:spcBef>
                <a:spcPts val="630"/>
              </a:spcBef>
            </a:pPr>
            <a:endParaRPr sz="2200" dirty="0">
              <a:solidFill>
                <a:srgbClr val="002060"/>
              </a:solidFill>
            </a:endParaRPr>
          </a:p>
          <a:p>
            <a:pPr marL="1270000">
              <a:lnSpc>
                <a:spcPct val="100000"/>
              </a:lnSpc>
            </a:pPr>
            <a:r>
              <a:rPr sz="2200" dirty="0">
                <a:solidFill>
                  <a:srgbClr val="002060"/>
                </a:solidFill>
              </a:rPr>
              <a:t>-soit pour faire face à des contraintes personnelles ;</a:t>
            </a:r>
          </a:p>
          <a:p>
            <a:pPr marL="1270000">
              <a:lnSpc>
                <a:spcPct val="100000"/>
              </a:lnSpc>
              <a:spcBef>
                <a:spcPts val="295"/>
              </a:spcBef>
            </a:pPr>
            <a:r>
              <a:rPr sz="2200" dirty="0">
                <a:solidFill>
                  <a:srgbClr val="002060"/>
                </a:solidFill>
              </a:rPr>
              <a:t>-soit pour lui permettre de cumuler plusieurs activités ;</a:t>
            </a:r>
          </a:p>
          <a:p>
            <a:pPr marL="1270000">
              <a:lnSpc>
                <a:spcPct val="100000"/>
              </a:lnSpc>
              <a:spcBef>
                <a:spcPts val="285"/>
              </a:spcBef>
            </a:pPr>
            <a:r>
              <a:rPr sz="2200" dirty="0">
                <a:solidFill>
                  <a:srgbClr val="002060"/>
                </a:solidFill>
              </a:rPr>
              <a:t>-soit pour les étudiants de moins de 26 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756041"/>
            <a:ext cx="11210139" cy="848993"/>
          </a:xfrm>
          <a:prstGeom prst="rect">
            <a:avLst/>
          </a:prstGeom>
        </p:spPr>
        <p:txBody>
          <a:bodyPr vert="horz" wrap="square" lIns="0" tIns="231182" rIns="0" bIns="0" rtlCol="0">
            <a:spAutoFit/>
          </a:bodyPr>
          <a:lstStyle/>
          <a:p>
            <a:pPr marL="30480">
              <a:lnSpc>
                <a:spcPct val="100000"/>
              </a:lnSpc>
              <a:spcBef>
                <a:spcPts val="95"/>
              </a:spcBef>
            </a:pPr>
            <a:r>
              <a:rPr sz="4000" dirty="0"/>
              <a:t>Interruption</a:t>
            </a:r>
            <a:r>
              <a:rPr sz="4000" spc="80" dirty="0"/>
              <a:t> </a:t>
            </a:r>
            <a:r>
              <a:rPr sz="4000" spc="50" dirty="0"/>
              <a:t>d’activité</a:t>
            </a:r>
            <a:r>
              <a:rPr sz="4000" spc="70" dirty="0"/>
              <a:t> </a:t>
            </a:r>
            <a:r>
              <a:rPr sz="4000" spc="85" dirty="0"/>
              <a:t>pour</a:t>
            </a:r>
            <a:r>
              <a:rPr sz="4000" spc="60" dirty="0"/>
              <a:t> </a:t>
            </a:r>
            <a:r>
              <a:rPr sz="4000" dirty="0"/>
              <a:t>les</a:t>
            </a:r>
            <a:r>
              <a:rPr sz="4000" spc="70" dirty="0"/>
              <a:t> </a:t>
            </a:r>
            <a:r>
              <a:rPr sz="4000" dirty="0"/>
              <a:t>salariés</a:t>
            </a:r>
            <a:r>
              <a:rPr sz="4000" spc="70" dirty="0"/>
              <a:t> </a:t>
            </a:r>
            <a:r>
              <a:rPr sz="4000" dirty="0"/>
              <a:t>à</a:t>
            </a:r>
            <a:r>
              <a:rPr sz="4000" spc="75" dirty="0"/>
              <a:t> </a:t>
            </a:r>
            <a:r>
              <a:rPr sz="4000" spc="105" dirty="0"/>
              <a:t>temps</a:t>
            </a:r>
            <a:r>
              <a:rPr sz="4000" spc="90" dirty="0"/>
              <a:t> </a:t>
            </a:r>
            <a:r>
              <a:rPr sz="4000" spc="-10" dirty="0"/>
              <a:t>partiel</a:t>
            </a:r>
          </a:p>
        </p:txBody>
      </p:sp>
      <p:sp>
        <p:nvSpPr>
          <p:cNvPr id="3" name="object 3"/>
          <p:cNvSpPr txBox="1"/>
          <p:nvPr/>
        </p:nvSpPr>
        <p:spPr>
          <a:xfrm>
            <a:off x="1484706" y="2553184"/>
            <a:ext cx="9594850" cy="3052759"/>
          </a:xfrm>
          <a:prstGeom prst="rect">
            <a:avLst/>
          </a:prstGeom>
        </p:spPr>
        <p:txBody>
          <a:bodyPr vert="horz" wrap="square" lIns="0" tIns="48895" rIns="0" bIns="0" rtlCol="0">
            <a:spAutoFit/>
          </a:bodyPr>
          <a:lstStyle/>
          <a:p>
            <a:pPr marL="63500">
              <a:spcBef>
                <a:spcPts val="385"/>
              </a:spcBef>
            </a:pPr>
            <a:r>
              <a:rPr sz="2200" dirty="0">
                <a:solidFill>
                  <a:srgbClr val="002060"/>
                </a:solidFill>
              </a:rPr>
              <a:t>La journée de travail d’un salarié à temps partiel :</a:t>
            </a:r>
          </a:p>
          <a:p>
            <a:pPr marL="292100" marR="30480" indent="-228600">
              <a:spcBef>
                <a:spcPts val="540"/>
              </a:spcBef>
              <a:buChar char="-"/>
              <a:tabLst>
                <a:tab pos="292100" algn="l"/>
              </a:tabLst>
            </a:pPr>
            <a:r>
              <a:rPr sz="2200" dirty="0">
                <a:solidFill>
                  <a:srgbClr val="002060"/>
                </a:solidFill>
              </a:rPr>
              <a:t>Interruption d’activité (pause méridienne) maximum de 2 heures (L3123-30 du code du travail) ;</a:t>
            </a:r>
          </a:p>
          <a:p>
            <a:pPr marL="291465" indent="-227965">
              <a:spcBef>
                <a:spcPts val="260"/>
              </a:spcBef>
              <a:buChar char="-"/>
              <a:tabLst>
                <a:tab pos="291465" algn="l"/>
              </a:tabLst>
            </a:pPr>
            <a:r>
              <a:rPr sz="2200" dirty="0">
                <a:solidFill>
                  <a:srgbClr val="002060"/>
                </a:solidFill>
              </a:rPr>
              <a:t>Une autre pause possible d’une durée maximale de 45 minutes</a:t>
            </a:r>
          </a:p>
          <a:p>
            <a:pPr>
              <a:spcBef>
                <a:spcPts val="555"/>
              </a:spcBef>
            </a:pPr>
            <a:endParaRPr sz="2200" dirty="0">
              <a:solidFill>
                <a:srgbClr val="002060"/>
              </a:solidFill>
            </a:endParaRPr>
          </a:p>
          <a:p>
            <a:pPr marL="63500"/>
            <a:r>
              <a:rPr sz="2200" dirty="0">
                <a:solidFill>
                  <a:srgbClr val="002060"/>
                </a:solidFill>
              </a:rPr>
              <a:t>Impossible d’y déroger, même avec l’accord du salarié</a:t>
            </a:r>
          </a:p>
          <a:p>
            <a:pPr marL="63500">
              <a:spcBef>
                <a:spcPts val="290"/>
              </a:spcBef>
            </a:pPr>
            <a:r>
              <a:rPr sz="2200" dirty="0">
                <a:solidFill>
                  <a:srgbClr val="002060"/>
                </a:solidFill>
              </a:rPr>
              <a:t>Le non-respect de ces dispositions est puni d’une amende de 5ème classe (1500 €).</a:t>
            </a:r>
          </a:p>
          <a:p>
            <a:pPr>
              <a:lnSpc>
                <a:spcPct val="100000"/>
              </a:lnSpc>
              <a:spcBef>
                <a:spcPts val="550"/>
              </a:spcBef>
            </a:pPr>
            <a:endParaRPr sz="22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2386" y="172109"/>
            <a:ext cx="4448494" cy="627736"/>
          </a:xfrm>
          <a:prstGeom prst="rect">
            <a:avLst/>
          </a:prstGeom>
        </p:spPr>
        <p:txBody>
          <a:bodyPr vert="horz" wrap="square" lIns="0" tIns="12065" rIns="0" bIns="0" rtlCol="0">
            <a:spAutoFit/>
          </a:bodyPr>
          <a:lstStyle/>
          <a:p>
            <a:pPr marL="12700">
              <a:lnSpc>
                <a:spcPct val="100000"/>
              </a:lnSpc>
              <a:spcBef>
                <a:spcPts val="95"/>
              </a:spcBef>
            </a:pPr>
            <a:r>
              <a:rPr sz="4000" dirty="0"/>
              <a:t>Priorité</a:t>
            </a:r>
            <a:r>
              <a:rPr sz="4000" spc="325" dirty="0"/>
              <a:t> </a:t>
            </a:r>
            <a:r>
              <a:rPr sz="4000" spc="80" dirty="0"/>
              <a:t>d’emploi</a:t>
            </a:r>
            <a:endParaRPr sz="4000" dirty="0"/>
          </a:p>
        </p:txBody>
      </p:sp>
      <p:sp>
        <p:nvSpPr>
          <p:cNvPr id="3" name="object 3"/>
          <p:cNvSpPr txBox="1"/>
          <p:nvPr/>
        </p:nvSpPr>
        <p:spPr>
          <a:xfrm>
            <a:off x="1631188" y="1279943"/>
            <a:ext cx="8539480" cy="452120"/>
          </a:xfrm>
          <a:prstGeom prst="rect">
            <a:avLst/>
          </a:prstGeom>
        </p:spPr>
        <p:txBody>
          <a:bodyPr vert="horz" wrap="square" lIns="0" tIns="12065" rIns="0" bIns="0" rtlCol="0">
            <a:spAutoFit/>
          </a:bodyPr>
          <a:lstStyle/>
          <a:p>
            <a:pPr marL="12700">
              <a:lnSpc>
                <a:spcPct val="100000"/>
              </a:lnSpc>
              <a:spcBef>
                <a:spcPts val="95"/>
              </a:spcBef>
            </a:pPr>
            <a:r>
              <a:rPr sz="2800" b="1" spc="55" dirty="0">
                <a:solidFill>
                  <a:srgbClr val="382F88"/>
                </a:solidFill>
                <a:latin typeface="Tahoma"/>
                <a:cs typeface="Tahoma"/>
              </a:rPr>
              <a:t>(Applicable</a:t>
            </a:r>
            <a:r>
              <a:rPr sz="2800" b="1" spc="40" dirty="0">
                <a:solidFill>
                  <a:srgbClr val="382F88"/>
                </a:solidFill>
                <a:latin typeface="Tahoma"/>
                <a:cs typeface="Tahoma"/>
              </a:rPr>
              <a:t> </a:t>
            </a:r>
            <a:r>
              <a:rPr sz="2800" b="1" dirty="0">
                <a:solidFill>
                  <a:srgbClr val="382F88"/>
                </a:solidFill>
                <a:latin typeface="Tahoma"/>
                <a:cs typeface="Tahoma"/>
              </a:rPr>
              <a:t>à</a:t>
            </a:r>
            <a:r>
              <a:rPr sz="2800" b="1" spc="25" dirty="0">
                <a:solidFill>
                  <a:srgbClr val="382F88"/>
                </a:solidFill>
                <a:latin typeface="Tahoma"/>
                <a:cs typeface="Tahoma"/>
              </a:rPr>
              <a:t> </a:t>
            </a:r>
            <a:r>
              <a:rPr sz="2800" b="1" spc="75" dirty="0">
                <a:solidFill>
                  <a:srgbClr val="382F88"/>
                </a:solidFill>
                <a:latin typeface="Tahoma"/>
                <a:cs typeface="Tahoma"/>
              </a:rPr>
              <a:t>tous</a:t>
            </a:r>
            <a:r>
              <a:rPr sz="2800" b="1" spc="45" dirty="0">
                <a:solidFill>
                  <a:srgbClr val="382F88"/>
                </a:solidFill>
                <a:latin typeface="Tahoma"/>
                <a:cs typeface="Tahoma"/>
              </a:rPr>
              <a:t> </a:t>
            </a:r>
            <a:r>
              <a:rPr sz="2800" b="1" dirty="0">
                <a:solidFill>
                  <a:srgbClr val="382F88"/>
                </a:solidFill>
                <a:latin typeface="Tahoma"/>
                <a:cs typeface="Tahoma"/>
              </a:rPr>
              <a:t>les</a:t>
            </a:r>
            <a:r>
              <a:rPr sz="2800" b="1" spc="20" dirty="0">
                <a:solidFill>
                  <a:srgbClr val="382F88"/>
                </a:solidFill>
                <a:latin typeface="Tahoma"/>
                <a:cs typeface="Tahoma"/>
              </a:rPr>
              <a:t> </a:t>
            </a:r>
            <a:r>
              <a:rPr sz="2800" b="1" dirty="0">
                <a:solidFill>
                  <a:srgbClr val="382F88"/>
                </a:solidFill>
                <a:latin typeface="Tahoma"/>
                <a:cs typeface="Tahoma"/>
              </a:rPr>
              <a:t>salariés</a:t>
            </a:r>
            <a:r>
              <a:rPr sz="2800" b="1" spc="35" dirty="0">
                <a:solidFill>
                  <a:srgbClr val="382F88"/>
                </a:solidFill>
                <a:latin typeface="Tahoma"/>
                <a:cs typeface="Tahoma"/>
              </a:rPr>
              <a:t> </a:t>
            </a:r>
            <a:r>
              <a:rPr sz="2800" b="1" dirty="0">
                <a:solidFill>
                  <a:srgbClr val="382F88"/>
                </a:solidFill>
                <a:latin typeface="Tahoma"/>
                <a:cs typeface="Tahoma"/>
              </a:rPr>
              <a:t>à</a:t>
            </a:r>
            <a:r>
              <a:rPr sz="2800" b="1" spc="30" dirty="0">
                <a:solidFill>
                  <a:srgbClr val="382F88"/>
                </a:solidFill>
                <a:latin typeface="Tahoma"/>
                <a:cs typeface="Tahoma"/>
              </a:rPr>
              <a:t> </a:t>
            </a:r>
            <a:r>
              <a:rPr sz="2800" b="1" spc="110" dirty="0">
                <a:solidFill>
                  <a:srgbClr val="382F88"/>
                </a:solidFill>
                <a:latin typeface="Tahoma"/>
                <a:cs typeface="Tahoma"/>
              </a:rPr>
              <a:t>temps</a:t>
            </a:r>
            <a:r>
              <a:rPr sz="2800" b="1" spc="35" dirty="0">
                <a:solidFill>
                  <a:srgbClr val="382F88"/>
                </a:solidFill>
                <a:latin typeface="Tahoma"/>
                <a:cs typeface="Tahoma"/>
              </a:rPr>
              <a:t> </a:t>
            </a:r>
            <a:r>
              <a:rPr sz="2800" b="1" spc="-10" dirty="0">
                <a:solidFill>
                  <a:srgbClr val="382F88"/>
                </a:solidFill>
                <a:latin typeface="Tahoma"/>
                <a:cs typeface="Tahoma"/>
              </a:rPr>
              <a:t>partiel)</a:t>
            </a:r>
            <a:endParaRPr sz="2800" dirty="0">
              <a:latin typeface="Tahoma"/>
              <a:cs typeface="Tahoma"/>
            </a:endParaRPr>
          </a:p>
        </p:txBody>
      </p:sp>
      <p:sp>
        <p:nvSpPr>
          <p:cNvPr id="4" name="object 4"/>
          <p:cNvSpPr txBox="1"/>
          <p:nvPr/>
        </p:nvSpPr>
        <p:spPr>
          <a:xfrm>
            <a:off x="993138" y="2752089"/>
            <a:ext cx="10030461" cy="725199"/>
          </a:xfrm>
          <a:prstGeom prst="rect">
            <a:avLst/>
          </a:prstGeom>
        </p:spPr>
        <p:txBody>
          <a:bodyPr vert="horz" wrap="square" lIns="0" tIns="47625" rIns="0" bIns="0" rtlCol="0">
            <a:spAutoFit/>
          </a:bodyPr>
          <a:lstStyle/>
          <a:p>
            <a:pPr marL="12700" marR="5080"/>
            <a:r>
              <a:rPr sz="2200" dirty="0">
                <a:solidFill>
                  <a:srgbClr val="002060"/>
                </a:solidFill>
              </a:rPr>
              <a:t>Priorité pour l’attribution, dans la structure, d’un poste disponible à temps complet ou temps partiel plus important.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4640" y="278599"/>
            <a:ext cx="9154160" cy="677749"/>
          </a:xfrm>
          <a:prstGeom prst="rect">
            <a:avLst/>
          </a:prstGeom>
        </p:spPr>
        <p:txBody>
          <a:bodyPr vert="horz" wrap="square" lIns="0" tIns="61594" rIns="0" bIns="0" rtlCol="0">
            <a:spAutoFit/>
          </a:bodyPr>
          <a:lstStyle/>
          <a:p>
            <a:pPr marL="12700" marR="5080">
              <a:lnSpc>
                <a:spcPct val="100000"/>
              </a:lnSpc>
              <a:spcBef>
                <a:spcPts val="0"/>
              </a:spcBef>
            </a:pPr>
            <a:r>
              <a:rPr sz="4000" dirty="0"/>
              <a:t>Majoration</a:t>
            </a:r>
            <a:r>
              <a:rPr sz="4000" spc="45" dirty="0"/>
              <a:t> </a:t>
            </a:r>
            <a:r>
              <a:rPr sz="4000" spc="85" dirty="0"/>
              <a:t>des</a:t>
            </a:r>
            <a:r>
              <a:rPr sz="4000" spc="50" dirty="0"/>
              <a:t> </a:t>
            </a:r>
            <a:r>
              <a:rPr sz="4000" spc="65" dirty="0"/>
              <a:t>heures</a:t>
            </a:r>
            <a:r>
              <a:rPr sz="4000" spc="45" dirty="0"/>
              <a:t> </a:t>
            </a:r>
            <a:r>
              <a:rPr sz="4000" spc="85" dirty="0"/>
              <a:t>complémentaires</a:t>
            </a:r>
            <a:endParaRPr sz="2800" spc="55" dirty="0">
              <a:solidFill>
                <a:srgbClr val="382F88"/>
              </a:solidFill>
              <a:latin typeface="Tahoma"/>
              <a:ea typeface="+mn-ea"/>
              <a:cs typeface="Tahoma"/>
            </a:endParaRPr>
          </a:p>
        </p:txBody>
      </p:sp>
      <p:sp>
        <p:nvSpPr>
          <p:cNvPr id="3" name="object 3"/>
          <p:cNvSpPr txBox="1"/>
          <p:nvPr/>
        </p:nvSpPr>
        <p:spPr>
          <a:xfrm>
            <a:off x="1156334" y="2620035"/>
            <a:ext cx="10233025" cy="3242939"/>
          </a:xfrm>
          <a:prstGeom prst="rect">
            <a:avLst/>
          </a:prstGeom>
        </p:spPr>
        <p:txBody>
          <a:bodyPr vert="horz" wrap="square" lIns="0" tIns="43180" rIns="0" bIns="0" rtlCol="0">
            <a:spAutoFit/>
          </a:bodyPr>
          <a:lstStyle/>
          <a:p>
            <a:pPr marL="12700" marR="5715" algn="just">
              <a:lnSpc>
                <a:spcPts val="1950"/>
              </a:lnSpc>
              <a:spcBef>
                <a:spcPts val="340"/>
              </a:spcBef>
            </a:pPr>
            <a:r>
              <a:rPr sz="2200" dirty="0">
                <a:solidFill>
                  <a:srgbClr val="002060"/>
                </a:solidFill>
              </a:rPr>
              <a:t>La réalisation d’heures complémentaires est possible dans </a:t>
            </a:r>
            <a:r>
              <a:rPr sz="2200" b="1" dirty="0">
                <a:solidFill>
                  <a:srgbClr val="002060"/>
                </a:solidFill>
              </a:rPr>
              <a:t>la limite du tiers de la durée annuelle contractuelle</a:t>
            </a:r>
            <a:r>
              <a:rPr sz="2200" dirty="0">
                <a:solidFill>
                  <a:srgbClr val="002060"/>
                </a:solidFill>
              </a:rPr>
              <a:t> (EPNL et agricole)</a:t>
            </a:r>
          </a:p>
          <a:p>
            <a:pPr algn="just">
              <a:lnSpc>
                <a:spcPct val="100000"/>
              </a:lnSpc>
              <a:spcBef>
                <a:spcPts val="765"/>
              </a:spcBef>
            </a:pPr>
            <a:endParaRPr sz="2200" dirty="0">
              <a:solidFill>
                <a:srgbClr val="002060"/>
              </a:solidFill>
            </a:endParaRPr>
          </a:p>
          <a:p>
            <a:pPr marL="12700" marR="5715" indent="176530" algn="just">
              <a:lnSpc>
                <a:spcPts val="1939"/>
              </a:lnSpc>
              <a:buChar char="-"/>
              <a:tabLst>
                <a:tab pos="189230" algn="l"/>
              </a:tabLst>
            </a:pPr>
            <a:r>
              <a:rPr sz="2200" dirty="0">
                <a:solidFill>
                  <a:srgbClr val="002060"/>
                </a:solidFill>
              </a:rPr>
              <a:t>Heures complémentaires majorées à 110% dans la limite du dixième de la durée hebdomadaire ou annuelle prévue au contrat</a:t>
            </a:r>
          </a:p>
          <a:p>
            <a:pPr algn="just">
              <a:lnSpc>
                <a:spcPct val="100000"/>
              </a:lnSpc>
              <a:spcBef>
                <a:spcPts val="740"/>
              </a:spcBef>
              <a:buFont typeface="Tahoma"/>
              <a:buChar char="-"/>
            </a:pPr>
            <a:endParaRPr sz="2200" dirty="0">
              <a:solidFill>
                <a:srgbClr val="002060"/>
              </a:solidFill>
            </a:endParaRPr>
          </a:p>
          <a:p>
            <a:pPr marL="12700" marR="5080" indent="182245" algn="just">
              <a:lnSpc>
                <a:spcPct val="90100"/>
              </a:lnSpc>
              <a:buChar char="-"/>
              <a:tabLst>
                <a:tab pos="194945" algn="l"/>
              </a:tabLst>
            </a:pPr>
            <a:r>
              <a:rPr sz="2200" dirty="0">
                <a:solidFill>
                  <a:srgbClr val="002060"/>
                </a:solidFill>
              </a:rPr>
              <a:t>Heures complémentaires majorées à 125% possibles au-delà du dixième dans la limite du tiers de</a:t>
            </a:r>
            <a:r>
              <a:rPr lang="fr-FR" sz="2200" dirty="0">
                <a:solidFill>
                  <a:srgbClr val="002060"/>
                </a:solidFill>
              </a:rPr>
              <a:t> </a:t>
            </a:r>
            <a:r>
              <a:rPr sz="2200" dirty="0">
                <a:solidFill>
                  <a:srgbClr val="002060"/>
                </a:solidFill>
              </a:rPr>
              <a:t>l</a:t>
            </a:r>
            <a:r>
              <a:rPr lang="fr-FR" sz="2200" dirty="0">
                <a:solidFill>
                  <a:srgbClr val="002060"/>
                </a:solidFill>
              </a:rPr>
              <a:t>a</a:t>
            </a:r>
            <a:r>
              <a:rPr sz="2200" dirty="0">
                <a:solidFill>
                  <a:srgbClr val="002060"/>
                </a:solidFill>
              </a:rPr>
              <a:t> durée hebdomadaire ou annuelle de la durée du contrat avec l’accord du salarié.</a:t>
            </a:r>
          </a:p>
          <a:p>
            <a:pPr algn="just">
              <a:lnSpc>
                <a:spcPct val="100000"/>
              </a:lnSpc>
              <a:spcBef>
                <a:spcPts val="560"/>
              </a:spcBef>
            </a:pPr>
            <a:endParaRPr sz="2200" dirty="0">
              <a:solidFill>
                <a:srgbClr val="002060"/>
              </a:solidFill>
            </a:endParaRPr>
          </a:p>
        </p:txBody>
      </p:sp>
      <p:sp>
        <p:nvSpPr>
          <p:cNvPr id="5" name="ZoneTexte 4">
            <a:extLst>
              <a:ext uri="{FF2B5EF4-FFF2-40B4-BE49-F238E27FC236}">
                <a16:creationId xmlns:a16="http://schemas.microsoft.com/office/drawing/2014/main" id="{A6FEEAB7-8543-C2F9-17A9-02468C166DEA}"/>
              </a:ext>
            </a:extLst>
          </p:cNvPr>
          <p:cNvSpPr txBox="1"/>
          <p:nvPr/>
        </p:nvSpPr>
        <p:spPr>
          <a:xfrm>
            <a:off x="2143760" y="1217892"/>
            <a:ext cx="8798560" cy="523220"/>
          </a:xfrm>
          <a:prstGeom prst="rect">
            <a:avLst/>
          </a:prstGeom>
          <a:noFill/>
        </p:spPr>
        <p:txBody>
          <a:bodyPr wrap="square">
            <a:spAutoFit/>
          </a:bodyPr>
          <a:lstStyle/>
          <a:p>
            <a:pPr marL="12700">
              <a:spcBef>
                <a:spcPts val="95"/>
              </a:spcBef>
            </a:pPr>
            <a:r>
              <a:rPr lang="fr-FR" sz="2800" b="1" spc="55" dirty="0">
                <a:solidFill>
                  <a:srgbClr val="382F88"/>
                </a:solidFill>
                <a:latin typeface="Tahoma"/>
                <a:cs typeface="Tahoma"/>
              </a:rPr>
              <a:t>(Applicable à tous les salariés à temps partiel)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E3613-11C4-DEB3-0DEC-B48491888E9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8685568-87CA-351F-A3DA-9EB81D816437}"/>
              </a:ext>
            </a:extLst>
          </p:cNvPr>
          <p:cNvSpPr txBox="1"/>
          <p:nvPr/>
        </p:nvSpPr>
        <p:spPr>
          <a:xfrm>
            <a:off x="188662" y="1738472"/>
            <a:ext cx="11222675" cy="3970318"/>
          </a:xfrm>
          <a:prstGeom prst="rect">
            <a:avLst/>
          </a:prstGeom>
          <a:noFill/>
        </p:spPr>
        <p:txBody>
          <a:bodyPr wrap="square">
            <a:spAutoFit/>
          </a:bodyPr>
          <a:lstStyle/>
          <a:p>
            <a:pPr marL="803275" lvl="0" indent="-265113" algn="just">
              <a:spcBef>
                <a:spcPts val="3600"/>
              </a:spcBef>
              <a:buBlip>
                <a:blip r:embed="rId2"/>
              </a:buBlip>
              <a:defRPr/>
            </a:pPr>
            <a:r>
              <a:rPr lang="fr-FR" sz="2200" dirty="0">
                <a:solidFill>
                  <a:srgbClr val="002060"/>
                </a:solidFill>
              </a:rPr>
              <a:t>Horaires de travail regroupés par demi-journées dans la limite de six par semaine</a:t>
            </a:r>
          </a:p>
          <a:p>
            <a:pPr marL="803275" lvl="0" indent="-265113" algn="just">
              <a:spcBef>
                <a:spcPts val="3600"/>
              </a:spcBef>
              <a:buBlip>
                <a:blip r:embed="rId2"/>
              </a:buBlip>
              <a:defRPr/>
            </a:pPr>
            <a:r>
              <a:rPr lang="fr-FR" sz="2200" dirty="0">
                <a:solidFill>
                  <a:srgbClr val="002060"/>
                </a:solidFill>
              </a:rPr>
              <a:t>Demi-journée = période de 6 heures consécutives à l’intérieur d’une même journée</a:t>
            </a:r>
          </a:p>
          <a:p>
            <a:pPr marL="803275" lvl="0" indent="-265113" algn="just">
              <a:spcBef>
                <a:spcPts val="3600"/>
              </a:spcBef>
              <a:buBlip>
                <a:blip r:embed="rId2"/>
              </a:buBlip>
              <a:defRPr/>
            </a:pPr>
            <a:r>
              <a:rPr lang="fr-FR" sz="2200" dirty="0">
                <a:solidFill>
                  <a:srgbClr val="002060"/>
                </a:solidFill>
              </a:rPr>
              <a:t>Cela ne signifie pas que le salarié doive bénéficier d’une période minimale de travail de 6 heures par jour</a:t>
            </a:r>
          </a:p>
          <a:p>
            <a:pPr marL="803275" lvl="0" indent="-265113" algn="just">
              <a:spcBef>
                <a:spcPts val="3600"/>
              </a:spcBef>
              <a:buBlip>
                <a:blip r:embed="rId2"/>
              </a:buBlip>
              <a:defRPr/>
            </a:pPr>
            <a:r>
              <a:rPr lang="fr-FR" sz="2200" dirty="0">
                <a:solidFill>
                  <a:srgbClr val="002060"/>
                </a:solidFill>
              </a:rPr>
              <a:t>La durée minimale quotidienne reste fixée à 45 minutes</a:t>
            </a:r>
          </a:p>
          <a:p>
            <a:pPr marL="803275" lvl="0" indent="-265113" algn="just">
              <a:spcBef>
                <a:spcPts val="3600"/>
              </a:spcBef>
              <a:buBlip>
                <a:blip r:embed="rId2"/>
              </a:buBlip>
              <a:defRPr/>
            </a:pPr>
            <a:r>
              <a:rPr lang="fr-FR" sz="2200" dirty="0">
                <a:solidFill>
                  <a:srgbClr val="002060"/>
                </a:solidFill>
              </a:rPr>
              <a:t>Le salarié peut effectuer deux demi-journées dans la même journée</a:t>
            </a:r>
          </a:p>
        </p:txBody>
      </p:sp>
      <p:sp>
        <p:nvSpPr>
          <p:cNvPr id="4" name="object 2">
            <a:extLst>
              <a:ext uri="{FF2B5EF4-FFF2-40B4-BE49-F238E27FC236}">
                <a16:creationId xmlns:a16="http://schemas.microsoft.com/office/drawing/2014/main" id="{BF184E56-09A2-6526-FA5A-8BEE2193A2B9}"/>
              </a:ext>
            </a:extLst>
          </p:cNvPr>
          <p:cNvSpPr txBox="1">
            <a:spLocks noGrp="1"/>
          </p:cNvSpPr>
          <p:nvPr>
            <p:ph type="title"/>
          </p:nvPr>
        </p:nvSpPr>
        <p:spPr>
          <a:xfrm>
            <a:off x="2928842" y="196321"/>
            <a:ext cx="8025297" cy="841298"/>
          </a:xfrm>
          <a:prstGeom prst="rect">
            <a:avLst/>
          </a:prstGeom>
        </p:spPr>
        <p:txBody>
          <a:bodyPr vert="horz" wrap="square" lIns="0" tIns="223562" rIns="0" bIns="0" rtlCol="0">
            <a:spAutoFit/>
          </a:bodyPr>
          <a:lstStyle/>
          <a:p>
            <a:pPr marL="21590">
              <a:lnSpc>
                <a:spcPct val="100000"/>
              </a:lnSpc>
              <a:spcBef>
                <a:spcPts val="95"/>
              </a:spcBef>
            </a:pPr>
            <a:r>
              <a:rPr lang="fr-FR" sz="4000" spc="90" dirty="0"/>
              <a:t>Temps</a:t>
            </a:r>
            <a:r>
              <a:rPr sz="4000" spc="90" dirty="0"/>
              <a:t> de travail inférieur à 24 heures</a:t>
            </a:r>
            <a:endParaRPr sz="4000" spc="75" dirty="0"/>
          </a:p>
        </p:txBody>
      </p:sp>
    </p:spTree>
    <p:extLst>
      <p:ext uri="{BB962C8B-B14F-4D97-AF65-F5344CB8AC3E}">
        <p14:creationId xmlns:p14="http://schemas.microsoft.com/office/powerpoint/2010/main" val="3473005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7EB1-630C-48AE-A8D6-58D7F9BE019E}"/>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BBB6A926-97CA-6A64-E8E9-1E8B15B73D8E}"/>
              </a:ext>
            </a:extLst>
          </p:cNvPr>
          <p:cNvSpPr>
            <a:spLocks noGrp="1"/>
          </p:cNvSpPr>
          <p:nvPr>
            <p:ph type="title"/>
          </p:nvPr>
        </p:nvSpPr>
        <p:spPr>
          <a:xfrm>
            <a:off x="3554615" y="414814"/>
            <a:ext cx="6005945" cy="551963"/>
          </a:xfrm>
        </p:spPr>
        <p:txBody>
          <a:bodyPr>
            <a:normAutofit fontScale="90000"/>
          </a:bodyPr>
          <a:lstStyle/>
          <a:p>
            <a:r>
              <a:rPr lang="fr-FR" dirty="0"/>
              <a:t>La Fiche de Classification</a:t>
            </a:r>
          </a:p>
        </p:txBody>
      </p:sp>
      <p:sp>
        <p:nvSpPr>
          <p:cNvPr id="3" name="ZoneTexte 2">
            <a:extLst>
              <a:ext uri="{FF2B5EF4-FFF2-40B4-BE49-F238E27FC236}">
                <a16:creationId xmlns:a16="http://schemas.microsoft.com/office/drawing/2014/main" id="{57A805AB-B745-8DAD-B86C-62F158C7BDD0}"/>
              </a:ext>
            </a:extLst>
          </p:cNvPr>
          <p:cNvSpPr txBox="1"/>
          <p:nvPr/>
        </p:nvSpPr>
        <p:spPr>
          <a:xfrm>
            <a:off x="1113797" y="1789737"/>
            <a:ext cx="9281268" cy="3046988"/>
          </a:xfrm>
          <a:prstGeom prst="rect">
            <a:avLst/>
          </a:prstGeom>
          <a:noFill/>
        </p:spPr>
        <p:txBody>
          <a:bodyPr wrap="square">
            <a:spAutoFit/>
          </a:bodyPr>
          <a:lstStyle/>
          <a:p>
            <a:pPr marL="182563" lvl="0" algn="just">
              <a:spcBef>
                <a:spcPts val="3600"/>
              </a:spcBef>
              <a:defRPr/>
            </a:pPr>
            <a:r>
              <a:rPr lang="fr-FR" sz="2200" dirty="0">
                <a:solidFill>
                  <a:srgbClr val="002060"/>
                </a:solidFill>
              </a:rPr>
              <a:t>La fiche de classification permet de déterminer un salaire minimum conventionnel qui prend en compte :</a:t>
            </a:r>
          </a:p>
          <a:p>
            <a:pPr marL="803275" lvl="0" indent="-265113" algn="just">
              <a:spcBef>
                <a:spcPts val="3600"/>
              </a:spcBef>
              <a:buBlip>
                <a:blip r:embed="rId2"/>
              </a:buBlip>
              <a:defRPr/>
            </a:pPr>
            <a:r>
              <a:rPr lang="fr-FR" sz="2200" dirty="0">
                <a:solidFill>
                  <a:srgbClr val="002060"/>
                </a:solidFill>
              </a:rPr>
              <a:t>la réalité du poste (les fonctions qui le composent) et les compétences mobilisées pour l’occuper (degrés des critères classants : d’autonomie, de technicité, responsabilité, communication, management)</a:t>
            </a:r>
          </a:p>
          <a:p>
            <a:pPr marL="803275" lvl="0" indent="-265113" algn="just">
              <a:spcBef>
                <a:spcPts val="3600"/>
              </a:spcBef>
              <a:buBlip>
                <a:blip r:embed="rId2"/>
              </a:buBlip>
              <a:defRPr/>
            </a:pPr>
            <a:r>
              <a:rPr lang="fr-FR" sz="2200" dirty="0">
                <a:solidFill>
                  <a:srgbClr val="002060"/>
                </a:solidFill>
              </a:rPr>
              <a:t>des éléments propres au salarié (ancienneté, formation professionnelle)</a:t>
            </a:r>
          </a:p>
        </p:txBody>
      </p:sp>
    </p:spTree>
    <p:extLst>
      <p:ext uri="{BB962C8B-B14F-4D97-AF65-F5344CB8AC3E}">
        <p14:creationId xmlns:p14="http://schemas.microsoft.com/office/powerpoint/2010/main" val="362389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899893-FEB7-37FE-502D-4AB090F1D951}"/>
              </a:ext>
            </a:extLst>
          </p:cNvPr>
          <p:cNvSpPr>
            <a:spLocks noGrp="1"/>
          </p:cNvSpPr>
          <p:nvPr>
            <p:ph type="title"/>
          </p:nvPr>
        </p:nvSpPr>
        <p:spPr>
          <a:xfrm>
            <a:off x="7459980" y="2455083"/>
            <a:ext cx="4732020" cy="1947834"/>
          </a:xfrm>
        </p:spPr>
        <p:txBody>
          <a:bodyPr>
            <a:normAutofit/>
          </a:bodyPr>
          <a:lstStyle/>
          <a:p>
            <a:pPr algn="ctr"/>
            <a:r>
              <a:rPr lang="fr-FR" altLang="fr-FR" sz="4400" b="1" dirty="0">
                <a:solidFill>
                  <a:srgbClr val="002060"/>
                </a:solidFill>
              </a:rPr>
              <a:t>1. CUI - ARRETE PREFECTORAL</a:t>
            </a:r>
            <a:endParaRPr lang="fr-FR" dirty="0"/>
          </a:p>
        </p:txBody>
      </p:sp>
    </p:spTree>
    <p:extLst>
      <p:ext uri="{BB962C8B-B14F-4D97-AF65-F5344CB8AC3E}">
        <p14:creationId xmlns:p14="http://schemas.microsoft.com/office/powerpoint/2010/main" val="268400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3881006" y="395287"/>
            <a:ext cx="5386820" cy="576263"/>
          </a:xfrm>
        </p:spPr>
        <p:txBody>
          <a:bodyPr>
            <a:normAutofit fontScale="90000"/>
          </a:bodyPr>
          <a:lstStyle/>
          <a:p>
            <a:r>
              <a:t>La Fiche de classification</a:t>
            </a:r>
            <a:endParaRPr lang="fr-FR" dirty="0"/>
          </a:p>
        </p:txBody>
      </p:sp>
      <p:sp>
        <p:nvSpPr>
          <p:cNvPr id="8" name="ZoneTexte 7"/>
          <p:cNvSpPr txBox="1"/>
          <p:nvPr/>
        </p:nvSpPr>
        <p:spPr>
          <a:xfrm>
            <a:off x="3362325" y="3686174"/>
            <a:ext cx="6286500" cy="1477328"/>
          </a:xfrm>
          <a:prstGeom prst="rect">
            <a:avLst/>
          </a:prstGeom>
          <a:noFill/>
        </p:spPr>
        <p:txBody>
          <a:bodyPr wrap="square" rtlCol="0">
            <a:spAutoFit/>
          </a:bodyPr>
          <a:lstStyle/>
          <a:p>
            <a:pPr algn="l"/>
            <a:r>
              <a:rPr lang="fr-FR" dirty="0"/>
              <a:t>Les </a:t>
            </a:r>
            <a:r>
              <a:rPr lang="fr-FR" b="1" dirty="0"/>
              <a:t>identifier</a:t>
            </a:r>
            <a:r>
              <a:rPr lang="fr-FR" dirty="0"/>
              <a:t> dans le </a:t>
            </a:r>
            <a:r>
              <a:rPr lang="fr-FR" dirty="0">
                <a:hlinkClick r:id="rId3" action="ppaction://hlinkfile"/>
              </a:rPr>
              <a:t>référentiel de fonctions</a:t>
            </a:r>
            <a:endParaRPr lang="fr-FR" dirty="0"/>
          </a:p>
          <a:p>
            <a:pPr>
              <a:tabLst>
                <a:tab pos="360000" algn="l"/>
              </a:tabLst>
            </a:pPr>
            <a:r>
              <a:rPr lang="fr-FR" dirty="0"/>
              <a:t>	- contour succinct de la fonction,</a:t>
            </a:r>
          </a:p>
          <a:p>
            <a:pPr>
              <a:tabLst>
                <a:tab pos="360000" algn="l"/>
              </a:tabLst>
            </a:pPr>
            <a:r>
              <a:rPr lang="fr-FR" dirty="0"/>
              <a:t>	- appartenance à une des 7 familles de fonctions,</a:t>
            </a:r>
          </a:p>
          <a:p>
            <a:pPr>
              <a:tabLst>
                <a:tab pos="360000" algn="l"/>
              </a:tabLst>
            </a:pPr>
            <a:r>
              <a:rPr lang="fr-FR" dirty="0"/>
              <a:t>	- positionnement hiérarchique </a:t>
            </a:r>
          </a:p>
          <a:p>
            <a:pPr>
              <a:tabLst>
                <a:tab pos="360000" algn="l"/>
              </a:tabLst>
            </a:pPr>
            <a:r>
              <a:rPr lang="fr-FR" dirty="0"/>
              <a:t>	- élément de classification, référence à l’une des 4 strates.</a:t>
            </a:r>
          </a:p>
        </p:txBody>
      </p:sp>
      <p:pic>
        <p:nvPicPr>
          <p:cNvPr id="3074" name="Picture 2"/>
          <p:cNvPicPr>
            <a:picLocks noChangeAspect="1" noChangeArrowheads="1"/>
          </p:cNvPicPr>
          <p:nvPr/>
        </p:nvPicPr>
        <p:blipFill>
          <a:blip r:embed="rId4"/>
          <a:srcRect/>
          <a:stretch>
            <a:fillRect/>
          </a:stretch>
        </p:blipFill>
        <p:spPr bwMode="auto">
          <a:xfrm>
            <a:off x="9656257" y="219075"/>
            <a:ext cx="2330956" cy="12525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0" y="1709738"/>
            <a:ext cx="3067050" cy="1800225"/>
          </a:xfrm>
          <a:prstGeom prst="rect">
            <a:avLst/>
          </a:prstGeom>
          <a:noFill/>
          <a:ln w="9525">
            <a:noFill/>
            <a:miter lim="800000"/>
            <a:headEnd/>
            <a:tailEnd/>
          </a:ln>
          <a:effectLst/>
        </p:spPr>
      </p:pic>
      <p:sp>
        <p:nvSpPr>
          <p:cNvPr id="16" name="Rectangle 15"/>
          <p:cNvSpPr/>
          <p:nvPr/>
        </p:nvSpPr>
        <p:spPr>
          <a:xfrm>
            <a:off x="147553" y="3715435"/>
            <a:ext cx="2724400" cy="646331"/>
          </a:xfrm>
          <a:prstGeom prst="rect">
            <a:avLst/>
          </a:prstGeom>
        </p:spPr>
        <p:txBody>
          <a:bodyPr wrap="none">
            <a:spAutoFit/>
          </a:bodyPr>
          <a:lstStyle/>
          <a:p>
            <a:r>
              <a:rPr lang="fr-FR" b="1" dirty="0"/>
              <a:t>Lister</a:t>
            </a:r>
            <a:r>
              <a:rPr lang="fr-FR" dirty="0"/>
              <a:t> les fonctions réelles </a:t>
            </a:r>
          </a:p>
          <a:p>
            <a:r>
              <a:rPr lang="fr-FR" dirty="0"/>
              <a:t>à l’aide de la fiche de poste</a:t>
            </a:r>
          </a:p>
        </p:txBody>
      </p:sp>
      <p:pic>
        <p:nvPicPr>
          <p:cNvPr id="3076" name="Picture 4"/>
          <p:cNvPicPr>
            <a:picLocks noChangeAspect="1" noChangeArrowheads="1"/>
          </p:cNvPicPr>
          <p:nvPr/>
        </p:nvPicPr>
        <p:blipFill>
          <a:blip r:embed="rId6"/>
          <a:srcRect/>
          <a:stretch>
            <a:fillRect/>
          </a:stretch>
        </p:blipFill>
        <p:spPr bwMode="auto">
          <a:xfrm>
            <a:off x="4747792" y="1714500"/>
            <a:ext cx="2448346" cy="17907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a:srcRect/>
          <a:stretch>
            <a:fillRect/>
          </a:stretch>
        </p:blipFill>
        <p:spPr bwMode="auto">
          <a:xfrm>
            <a:off x="9060792" y="1814513"/>
            <a:ext cx="2235858" cy="1795462"/>
          </a:xfrm>
          <a:prstGeom prst="rect">
            <a:avLst/>
          </a:prstGeom>
          <a:noFill/>
          <a:ln w="9525">
            <a:noFill/>
            <a:miter lim="800000"/>
            <a:headEnd/>
            <a:tailEnd/>
          </a:ln>
          <a:effectLst/>
        </p:spPr>
      </p:pic>
      <p:sp>
        <p:nvSpPr>
          <p:cNvPr id="19" name="Rectangle 18"/>
          <p:cNvSpPr/>
          <p:nvPr/>
        </p:nvSpPr>
        <p:spPr>
          <a:xfrm>
            <a:off x="8848725" y="3753535"/>
            <a:ext cx="3343275" cy="923330"/>
          </a:xfrm>
          <a:prstGeom prst="rect">
            <a:avLst/>
          </a:prstGeom>
        </p:spPr>
        <p:txBody>
          <a:bodyPr wrap="square">
            <a:spAutoFit/>
          </a:bodyPr>
          <a:lstStyle/>
          <a:p>
            <a:r>
              <a:rPr lang="fr-FR" b="1" dirty="0"/>
              <a:t>Attribuer</a:t>
            </a:r>
            <a:r>
              <a:rPr lang="fr-FR" dirty="0"/>
              <a:t> un % de temps de travail apprécié sur l’année à chacune des fonctions identifiées.</a:t>
            </a:r>
          </a:p>
        </p:txBody>
      </p:sp>
      <p:sp>
        <p:nvSpPr>
          <p:cNvPr id="20" name="Rectangle 19"/>
          <p:cNvSpPr/>
          <p:nvPr/>
        </p:nvSpPr>
        <p:spPr>
          <a:xfrm>
            <a:off x="5149476" y="6035158"/>
            <a:ext cx="2849880" cy="369332"/>
          </a:xfrm>
          <a:prstGeom prst="rect">
            <a:avLst/>
          </a:prstGeom>
        </p:spPr>
        <p:txBody>
          <a:bodyPr wrap="square">
            <a:spAutoFit/>
          </a:bodyPr>
          <a:lstStyle/>
          <a:p>
            <a:r>
              <a:rPr lang="fr-FR" dirty="0">
                <a:hlinkClick r:id="rId8"/>
              </a:rPr>
              <a:t>Créer un dossier de salarié</a:t>
            </a:r>
            <a:endParaRPr lang="fr-FR" dirty="0"/>
          </a:p>
        </p:txBody>
      </p:sp>
      <p:sp>
        <p:nvSpPr>
          <p:cNvPr id="21" name="ZoneTexte 20"/>
          <p:cNvSpPr txBox="1"/>
          <p:nvPr/>
        </p:nvSpPr>
        <p:spPr>
          <a:xfrm>
            <a:off x="3838575" y="5200650"/>
            <a:ext cx="4593693" cy="369332"/>
          </a:xfrm>
          <a:prstGeom prst="rect">
            <a:avLst/>
          </a:prstGeom>
          <a:noFill/>
        </p:spPr>
        <p:txBody>
          <a:bodyPr wrap="none" rtlCol="0">
            <a:spAutoFit/>
          </a:bodyPr>
          <a:lstStyle/>
          <a:p>
            <a:pPr algn="l"/>
            <a:r>
              <a:rPr lang="fr-FR" b="1" dirty="0">
                <a:solidFill>
                  <a:srgbClr val="16BBEE"/>
                </a:solidFill>
                <a:hlinkClick r:id="rId9" action="ppaction://hlinkfile"/>
              </a:rPr>
              <a:t>Exemples de fonctions rattachées à des postes</a:t>
            </a:r>
            <a:endParaRPr lang="fr-FR" b="1" dirty="0">
              <a:solidFill>
                <a:srgbClr val="16BBEE"/>
              </a:solidFill>
            </a:endParaRPr>
          </a:p>
        </p:txBody>
      </p:sp>
      <p:sp>
        <p:nvSpPr>
          <p:cNvPr id="23" name="ZoneTexte 22"/>
          <p:cNvSpPr txBox="1"/>
          <p:nvPr/>
        </p:nvSpPr>
        <p:spPr>
          <a:xfrm>
            <a:off x="4772025" y="1000125"/>
            <a:ext cx="2922595" cy="584775"/>
          </a:xfrm>
          <a:prstGeom prst="rect">
            <a:avLst/>
          </a:prstGeom>
          <a:noFill/>
        </p:spPr>
        <p:txBody>
          <a:bodyPr wrap="none" rtlCol="0">
            <a:spAutoFit/>
          </a:bodyPr>
          <a:lstStyle/>
          <a:p>
            <a:pPr marL="342900" indent="-342900" algn="l">
              <a:buFont typeface="+mj-lt"/>
              <a:buAutoNum type="arabicPeriod"/>
            </a:pPr>
            <a:r>
              <a:rPr lang="fr-FR" sz="3200" dirty="0">
                <a:solidFill>
                  <a:srgbClr val="16BBEE"/>
                </a:solidFill>
                <a:latin typeface="Berlin Sans FB Demi" pitchFamily="34" charset="0"/>
              </a:rPr>
              <a:t>Les Fonctions</a:t>
            </a:r>
          </a:p>
        </p:txBody>
      </p:sp>
    </p:spTree>
    <p:extLst>
      <p:ext uri="{BB962C8B-B14F-4D97-AF65-F5344CB8AC3E}">
        <p14:creationId xmlns:p14="http://schemas.microsoft.com/office/powerpoint/2010/main" val="69617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74625" y="1290638"/>
            <a:ext cx="5992813" cy="4276725"/>
          </a:xfrm>
          <a:prstGeom prst="rect">
            <a:avLst/>
          </a:prstGeom>
          <a:noFill/>
          <a:ln w="9525">
            <a:noFill/>
            <a:miter lim="800000"/>
            <a:headEnd/>
            <a:tailEnd/>
          </a:ln>
          <a:effectLst/>
        </p:spPr>
      </p:pic>
      <p:sp>
        <p:nvSpPr>
          <p:cNvPr id="13" name="ZoneTexte 12"/>
          <p:cNvSpPr txBox="1"/>
          <p:nvPr/>
        </p:nvSpPr>
        <p:spPr>
          <a:xfrm>
            <a:off x="6181725" y="2447925"/>
            <a:ext cx="5226367" cy="646331"/>
          </a:xfrm>
          <a:prstGeom prst="rect">
            <a:avLst/>
          </a:prstGeom>
          <a:noFill/>
        </p:spPr>
        <p:txBody>
          <a:bodyPr wrap="none" rtlCol="0">
            <a:spAutoFit/>
          </a:bodyPr>
          <a:lstStyle/>
          <a:p>
            <a:pPr algn="l"/>
            <a:r>
              <a:rPr lang="fr-FR" dirty="0"/>
              <a:t>Fonctions ouvrant droit à 51 CP &gt; 35% du temps de W</a:t>
            </a:r>
          </a:p>
          <a:p>
            <a:pPr algn="l"/>
            <a:r>
              <a:rPr lang="fr-FR" dirty="0"/>
              <a:t>= 1477 heures</a:t>
            </a:r>
          </a:p>
        </p:txBody>
      </p:sp>
      <p:sp>
        <p:nvSpPr>
          <p:cNvPr id="15" name="ZoneTexte 14"/>
          <p:cNvSpPr txBox="1"/>
          <p:nvPr/>
        </p:nvSpPr>
        <p:spPr>
          <a:xfrm>
            <a:off x="6219825" y="3810000"/>
            <a:ext cx="5226367" cy="646331"/>
          </a:xfrm>
          <a:prstGeom prst="rect">
            <a:avLst/>
          </a:prstGeom>
          <a:noFill/>
        </p:spPr>
        <p:txBody>
          <a:bodyPr wrap="none" rtlCol="0">
            <a:spAutoFit/>
          </a:bodyPr>
          <a:lstStyle/>
          <a:p>
            <a:pPr algn="l"/>
            <a:r>
              <a:rPr lang="fr-FR" dirty="0"/>
              <a:t>Fonctions ouvrant droit à 36 CP &gt; 65% du temps de W</a:t>
            </a:r>
          </a:p>
          <a:p>
            <a:pPr algn="l"/>
            <a:r>
              <a:rPr lang="fr-FR" dirty="0"/>
              <a:t>= 1565 heures</a:t>
            </a:r>
          </a:p>
        </p:txBody>
      </p:sp>
      <p:sp>
        <p:nvSpPr>
          <p:cNvPr id="17" name="ZoneTexte 16"/>
          <p:cNvSpPr txBox="1"/>
          <p:nvPr/>
        </p:nvSpPr>
        <p:spPr>
          <a:xfrm>
            <a:off x="4572000" y="5953125"/>
            <a:ext cx="4977003" cy="369332"/>
          </a:xfrm>
          <a:prstGeom prst="rect">
            <a:avLst/>
          </a:prstGeom>
          <a:noFill/>
        </p:spPr>
        <p:txBody>
          <a:bodyPr wrap="none" rtlCol="0">
            <a:spAutoFit/>
          </a:bodyPr>
          <a:lstStyle/>
          <a:p>
            <a:pPr algn="l"/>
            <a:r>
              <a:rPr lang="fr-FR" dirty="0">
                <a:hlinkClick r:id="rId4" action="ppaction://hlinkfile"/>
              </a:rPr>
              <a:t>Nombre de congés payés de référence par fonction</a:t>
            </a:r>
            <a:endParaRPr lang="fr-FR" dirty="0"/>
          </a:p>
        </p:txBody>
      </p:sp>
      <p:sp>
        <p:nvSpPr>
          <p:cNvPr id="18" name="Titre 17"/>
          <p:cNvSpPr>
            <a:spLocks noGrp="1"/>
          </p:cNvSpPr>
          <p:nvPr>
            <p:ph type="title"/>
          </p:nvPr>
        </p:nvSpPr>
        <p:spPr>
          <a:xfrm>
            <a:off x="2705100" y="576262"/>
            <a:ext cx="9096375" cy="551963"/>
          </a:xfrm>
        </p:spPr>
        <p:txBody>
          <a:bodyPr>
            <a:noAutofit/>
          </a:bodyPr>
          <a:lstStyle/>
          <a:p>
            <a:pPr algn="ctr"/>
            <a:r>
              <a:rPr sz="1800" b="0"/>
              <a:t>Les fonctions définissant le poste permettent également de définir la durée annuelle effective de travail du salarié et le nombre de jours de congés payés</a:t>
            </a:r>
            <a:endParaRPr lang="fr-FR" sz="1800" dirty="0"/>
          </a:p>
        </p:txBody>
      </p:sp>
    </p:spTree>
    <p:extLst>
      <p:ext uri="{BB962C8B-B14F-4D97-AF65-F5344CB8AC3E}">
        <p14:creationId xmlns:p14="http://schemas.microsoft.com/office/powerpoint/2010/main" val="842349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43350" y="381000"/>
            <a:ext cx="5410455" cy="584775"/>
          </a:xfrm>
          <a:prstGeom prst="rect">
            <a:avLst/>
          </a:prstGeom>
          <a:noFill/>
        </p:spPr>
        <p:txBody>
          <a:bodyPr wrap="none" rtlCol="0">
            <a:spAutoFit/>
          </a:bodyPr>
          <a:lstStyle/>
          <a:p>
            <a:pPr marL="342900" indent="-342900" algn="l"/>
            <a:r>
              <a:rPr lang="fr-FR" sz="3200" dirty="0">
                <a:solidFill>
                  <a:srgbClr val="16BBEE"/>
                </a:solidFill>
                <a:latin typeface="Berlin Sans FB Demi" pitchFamily="34" charset="0"/>
              </a:rPr>
              <a:t>2. La strate de rattachement</a:t>
            </a:r>
          </a:p>
        </p:txBody>
      </p:sp>
      <p:sp>
        <p:nvSpPr>
          <p:cNvPr id="10" name="Rectangle 9"/>
          <p:cNvSpPr/>
          <p:nvPr/>
        </p:nvSpPr>
        <p:spPr>
          <a:xfrm>
            <a:off x="752475" y="1233784"/>
            <a:ext cx="10972800" cy="646331"/>
          </a:xfrm>
          <a:prstGeom prst="rect">
            <a:avLst/>
          </a:prstGeom>
        </p:spPr>
        <p:txBody>
          <a:bodyPr wrap="square">
            <a:spAutoFit/>
          </a:bodyPr>
          <a:lstStyle/>
          <a:p>
            <a:r>
              <a:rPr lang="fr-FR" dirty="0"/>
              <a:t>Les fonctions réalisées donnent la strate de rattachement : il s’agit de </a:t>
            </a:r>
            <a:r>
              <a:rPr lang="fr-FR" b="1" dirty="0"/>
              <a:t>celle de la fonction majoritaire ou des fonctions majoritaires en temps de travail</a:t>
            </a:r>
            <a:r>
              <a:rPr lang="fr-FR" dirty="0"/>
              <a:t>.</a:t>
            </a:r>
          </a:p>
        </p:txBody>
      </p:sp>
      <p:pic>
        <p:nvPicPr>
          <p:cNvPr id="5122" name="Picture 2"/>
          <p:cNvPicPr>
            <a:picLocks noChangeAspect="1" noChangeArrowheads="1"/>
          </p:cNvPicPr>
          <p:nvPr/>
        </p:nvPicPr>
        <p:blipFill>
          <a:blip r:embed="rId3"/>
          <a:srcRect/>
          <a:stretch>
            <a:fillRect/>
          </a:stretch>
        </p:blipFill>
        <p:spPr bwMode="auto">
          <a:xfrm>
            <a:off x="2914650" y="1924050"/>
            <a:ext cx="6259513" cy="4191000"/>
          </a:xfrm>
          <a:prstGeom prst="rect">
            <a:avLst/>
          </a:prstGeom>
          <a:noFill/>
          <a:ln w="9525">
            <a:noFill/>
            <a:miter lim="800000"/>
            <a:headEnd/>
            <a:tailEnd/>
          </a:ln>
          <a:effectLst/>
        </p:spPr>
      </p:pic>
    </p:spTree>
    <p:extLst>
      <p:ext uri="{BB962C8B-B14F-4D97-AF65-F5344CB8AC3E}">
        <p14:creationId xmlns:p14="http://schemas.microsoft.com/office/powerpoint/2010/main" val="359529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5975" y="1010335"/>
            <a:ext cx="8953500" cy="590931"/>
          </a:xfrm>
          <a:prstGeom prst="rect">
            <a:avLst/>
          </a:prstGeom>
        </p:spPr>
        <p:txBody>
          <a:bodyPr wrap="square">
            <a:spAutoFit/>
          </a:bodyPr>
          <a:lstStyle/>
          <a:p>
            <a:pPr algn="ctr">
              <a:lnSpc>
                <a:spcPct val="90000"/>
              </a:lnSpc>
              <a:spcBef>
                <a:spcPct val="0"/>
              </a:spcBef>
            </a:pPr>
            <a:r>
              <a:rPr lang="fr-FR" dirty="0">
                <a:solidFill>
                  <a:srgbClr val="002060"/>
                </a:solidFill>
                <a:latin typeface="+mj-lt"/>
                <a:ea typeface="+mj-ea"/>
                <a:cs typeface="+mj-cs"/>
              </a:rPr>
              <a:t>Si au moins une fonction est rattachée à une strate supérieure, le salarié bénéficiera de points de </a:t>
            </a:r>
            <a:r>
              <a:rPr lang="fr-FR" dirty="0">
                <a:solidFill>
                  <a:srgbClr val="002060"/>
                </a:solidFill>
                <a:latin typeface="+mj-lt"/>
                <a:ea typeface="+mj-ea"/>
                <a:cs typeface="+mj-cs"/>
                <a:hlinkClick r:id="rId3" action="ppaction://hlinkfile"/>
              </a:rPr>
              <a:t>plurifonctionnalité</a:t>
            </a:r>
            <a:r>
              <a:rPr lang="fr-FR" dirty="0">
                <a:solidFill>
                  <a:srgbClr val="002060"/>
                </a:solidFill>
                <a:latin typeface="+mj-lt"/>
                <a:ea typeface="+mj-ea"/>
                <a:cs typeface="+mj-cs"/>
              </a:rPr>
              <a:t>.</a:t>
            </a:r>
          </a:p>
        </p:txBody>
      </p:sp>
      <p:graphicFrame>
        <p:nvGraphicFramePr>
          <p:cNvPr id="6" name="Tableau 5"/>
          <p:cNvGraphicFramePr>
            <a:graphicFrameLocks noGrp="1"/>
          </p:cNvGraphicFramePr>
          <p:nvPr/>
        </p:nvGraphicFramePr>
        <p:xfrm>
          <a:off x="1695450" y="2386541"/>
          <a:ext cx="8997951" cy="2042585"/>
        </p:xfrm>
        <a:graphic>
          <a:graphicData uri="http://schemas.openxmlformats.org/drawingml/2006/table">
            <a:tbl>
              <a:tblPr firstRow="1" bandRow="1">
                <a:tableStyleId>{21E4AEA4-8DFA-4A89-87EB-49C32662AFE0}</a:tableStyleId>
              </a:tblPr>
              <a:tblGrid>
                <a:gridCol w="315277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2940051">
                  <a:extLst>
                    <a:ext uri="{9D8B030D-6E8A-4147-A177-3AD203B41FA5}">
                      <a16:colId xmlns:a16="http://schemas.microsoft.com/office/drawing/2014/main" val="20002"/>
                    </a:ext>
                  </a:extLst>
                </a:gridCol>
              </a:tblGrid>
              <a:tr h="946197">
                <a:tc>
                  <a:txBody>
                    <a:bodyPr/>
                    <a:lstStyle/>
                    <a:p>
                      <a:pPr algn="ctr"/>
                      <a:r>
                        <a:rPr lang="fr-FR" dirty="0"/>
                        <a:t>2 fonctions</a:t>
                      </a:r>
                      <a:r>
                        <a:rPr lang="fr-FR" baseline="0" dirty="0"/>
                        <a:t> de strate(s) supérieure(s)</a:t>
                      </a:r>
                      <a:endParaRPr lang="fr-FR" dirty="0"/>
                    </a:p>
                  </a:txBody>
                  <a:tcPr/>
                </a:tc>
                <a:tc>
                  <a:txBody>
                    <a:bodyPr/>
                    <a:lstStyle/>
                    <a:p>
                      <a:pPr algn="ctr"/>
                      <a:r>
                        <a:rPr lang="fr-FR" dirty="0"/>
                        <a:t>1 fonction de</a:t>
                      </a:r>
                      <a:r>
                        <a:rPr lang="fr-FR" baseline="0" dirty="0"/>
                        <a:t> strate supérieure</a:t>
                      </a:r>
                      <a:endParaRPr lang="fr-FR" dirty="0"/>
                    </a:p>
                  </a:txBody>
                  <a:tcPr/>
                </a:tc>
                <a:tc>
                  <a:txBody>
                    <a:bodyPr/>
                    <a:lstStyle/>
                    <a:p>
                      <a:pPr algn="ctr"/>
                      <a:r>
                        <a:rPr lang="fr-FR" dirty="0"/>
                        <a:t>W occasionnel ponctuel </a:t>
                      </a:r>
                      <a:r>
                        <a:rPr lang="fr-FR" baseline="30000" dirty="0"/>
                        <a:t>(1) </a:t>
                      </a:r>
                      <a:r>
                        <a:rPr lang="fr-FR" baseline="0" dirty="0"/>
                        <a:t>en strate supérieure</a:t>
                      </a:r>
                      <a:endParaRPr lang="fr-FR" dirty="0"/>
                    </a:p>
                  </a:txBody>
                  <a:tcPr/>
                </a:tc>
                <a:extLst>
                  <a:ext uri="{0D108BD9-81ED-4DB2-BD59-A6C34878D82A}">
                    <a16:rowId xmlns:a16="http://schemas.microsoft.com/office/drawing/2014/main" val="10000"/>
                  </a:ext>
                </a:extLst>
              </a:tr>
              <a:tr h="548194">
                <a:tc>
                  <a:txBody>
                    <a:bodyPr/>
                    <a:lstStyle/>
                    <a:p>
                      <a:r>
                        <a:rPr lang="fr-FR" dirty="0"/>
                        <a:t>Strate</a:t>
                      </a:r>
                      <a:r>
                        <a:rPr lang="fr-FR" baseline="0" dirty="0"/>
                        <a:t> I et II = 50 points</a:t>
                      </a:r>
                      <a:endParaRPr lang="fr-FR" dirty="0"/>
                    </a:p>
                  </a:txBody>
                  <a:tcPr/>
                </a:tc>
                <a:tc>
                  <a:txBody>
                    <a:bodyPr/>
                    <a:lstStyle/>
                    <a:p>
                      <a:r>
                        <a:rPr lang="fr-FR" dirty="0"/>
                        <a:t>Strate</a:t>
                      </a:r>
                      <a:r>
                        <a:rPr lang="fr-FR" baseline="0" dirty="0"/>
                        <a:t> I et II = 25 points</a:t>
                      </a:r>
                      <a:endParaRPr lang="fr-FR" dirty="0"/>
                    </a:p>
                  </a:txBody>
                  <a:tcPr/>
                </a:tc>
                <a:tc>
                  <a:txBody>
                    <a:bodyPr/>
                    <a:lstStyle/>
                    <a:p>
                      <a:r>
                        <a:rPr lang="fr-FR" dirty="0"/>
                        <a:t>Strate</a:t>
                      </a:r>
                      <a:r>
                        <a:rPr lang="fr-FR" baseline="0" dirty="0"/>
                        <a:t> I et II = 50 points</a:t>
                      </a:r>
                      <a:endParaRPr lang="fr-FR" dirty="0"/>
                    </a:p>
                  </a:txBody>
                  <a:tcPr/>
                </a:tc>
                <a:extLst>
                  <a:ext uri="{0D108BD9-81ED-4DB2-BD59-A6C34878D82A}">
                    <a16:rowId xmlns:a16="http://schemas.microsoft.com/office/drawing/2014/main" val="10001"/>
                  </a:ext>
                </a:extLst>
              </a:tr>
              <a:tr h="548194">
                <a:tc>
                  <a:txBody>
                    <a:bodyPr/>
                    <a:lstStyle/>
                    <a:p>
                      <a:r>
                        <a:rPr lang="fr-FR" dirty="0"/>
                        <a:t>Strate III = 70 points</a:t>
                      </a:r>
                    </a:p>
                  </a:txBody>
                  <a:tcPr/>
                </a:tc>
                <a:tc>
                  <a:txBody>
                    <a:bodyPr/>
                    <a:lstStyle/>
                    <a:p>
                      <a:r>
                        <a:rPr lang="fr-FR" dirty="0"/>
                        <a:t>Strate III = 70 points</a:t>
                      </a:r>
                    </a:p>
                  </a:txBody>
                  <a:tcPr/>
                </a:tc>
                <a:tc>
                  <a:txBody>
                    <a:bodyPr/>
                    <a:lstStyle/>
                    <a:p>
                      <a:r>
                        <a:rPr lang="fr-FR" dirty="0"/>
                        <a:t>Strate III = 70 points</a:t>
                      </a:r>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752476" y="4787384"/>
            <a:ext cx="10944224" cy="1169551"/>
          </a:xfrm>
          <a:prstGeom prst="rect">
            <a:avLst/>
          </a:prstGeom>
        </p:spPr>
        <p:txBody>
          <a:bodyPr wrap="square">
            <a:spAutoFit/>
          </a:bodyPr>
          <a:lstStyle/>
          <a:p>
            <a:r>
              <a:rPr lang="fr-FR" baseline="30000" dirty="0"/>
              <a:t>(1)</a:t>
            </a:r>
            <a:r>
              <a:rPr lang="fr-FR" sz="1400" dirty="0"/>
              <a:t>: ne correspond pas à une fonction déterminée dans la fiche de poste.</a:t>
            </a:r>
          </a:p>
          <a:p>
            <a:r>
              <a:rPr lang="fr-FR" sz="1400" dirty="0"/>
              <a:t>Occasionnel dès lors qu’il </a:t>
            </a:r>
            <a:r>
              <a:rPr lang="fr-FR" sz="1400" i="1" dirty="0">
                <a:solidFill>
                  <a:srgbClr val="FF0000"/>
                </a:solidFill>
              </a:rPr>
              <a:t>n’excède pas 20 jours consécutifs ou non de travail effectif ou 5% de l’activité sur l’année </a:t>
            </a:r>
            <a:r>
              <a:rPr lang="fr-FR" sz="1400" dirty="0"/>
              <a:t>pour un contrat de travail inférieur à un mi-temps et pour une fonction non définie dans sa fiche de poste.</a:t>
            </a:r>
          </a:p>
          <a:p>
            <a:r>
              <a:rPr lang="fr-FR" sz="1400" dirty="0"/>
              <a:t>Si la situation se reproduit sur la même fonction plus de 2 années de suite, celle-ci conduit, après échange entre le salarié et le Chef d’établissement à une révision de la fiche de poste. </a:t>
            </a:r>
          </a:p>
        </p:txBody>
      </p:sp>
    </p:spTree>
    <p:extLst>
      <p:ext uri="{BB962C8B-B14F-4D97-AF65-F5344CB8AC3E}">
        <p14:creationId xmlns:p14="http://schemas.microsoft.com/office/powerpoint/2010/main" val="166959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2875" y="152400"/>
            <a:ext cx="4283545" cy="584775"/>
          </a:xfrm>
          <a:prstGeom prst="rect">
            <a:avLst/>
          </a:prstGeom>
          <a:noFill/>
        </p:spPr>
        <p:txBody>
          <a:bodyPr wrap="none" rtlCol="0">
            <a:spAutoFit/>
          </a:bodyPr>
          <a:lstStyle/>
          <a:p>
            <a:pPr marL="342900" indent="-342900" algn="l"/>
            <a:r>
              <a:rPr lang="fr-FR" sz="3200" dirty="0">
                <a:solidFill>
                  <a:srgbClr val="16BBEE"/>
                </a:solidFill>
                <a:latin typeface="Berlin Sans FB Demi" pitchFamily="34" charset="0"/>
              </a:rPr>
              <a:t>3. Les critères </a:t>
            </a:r>
            <a:r>
              <a:rPr lang="fr-FR" sz="3200" dirty="0" err="1">
                <a:solidFill>
                  <a:srgbClr val="16BBEE"/>
                </a:solidFill>
                <a:latin typeface="Berlin Sans FB Demi" pitchFamily="34" charset="0"/>
              </a:rPr>
              <a:t>classants</a:t>
            </a:r>
            <a:endParaRPr lang="fr-FR" sz="3200" dirty="0">
              <a:solidFill>
                <a:srgbClr val="16BBEE"/>
              </a:solidFill>
              <a:latin typeface="Berlin Sans FB Demi" pitchFamily="34" charset="0"/>
            </a:endParaRPr>
          </a:p>
        </p:txBody>
      </p:sp>
      <p:sp>
        <p:nvSpPr>
          <p:cNvPr id="10" name="Rectangle 9"/>
          <p:cNvSpPr/>
          <p:nvPr/>
        </p:nvSpPr>
        <p:spPr>
          <a:xfrm>
            <a:off x="714375" y="814684"/>
            <a:ext cx="10972800" cy="1200329"/>
          </a:xfrm>
          <a:prstGeom prst="rect">
            <a:avLst/>
          </a:prstGeom>
        </p:spPr>
        <p:txBody>
          <a:bodyPr wrap="square">
            <a:spAutoFit/>
          </a:bodyPr>
          <a:lstStyle/>
          <a:p>
            <a:r>
              <a:rPr lang="fr-FR" dirty="0"/>
              <a:t>Les compétences attendues ou mobilisées pour le poste sont identifiées au moyen des critères </a:t>
            </a:r>
            <a:r>
              <a:rPr lang="fr-FR" dirty="0" err="1"/>
              <a:t>classants</a:t>
            </a:r>
            <a:r>
              <a:rPr lang="fr-FR" dirty="0"/>
              <a:t>, le niveau de ces compétences détermine l’attribution du nombre de degrés.</a:t>
            </a:r>
          </a:p>
          <a:p>
            <a:r>
              <a:rPr lang="fr-FR" dirty="0"/>
              <a:t>En pratique, </a:t>
            </a:r>
            <a:r>
              <a:rPr lang="fr-FR" b="1" dirty="0"/>
              <a:t>5 critères classants</a:t>
            </a:r>
            <a:r>
              <a:rPr lang="fr-FR" dirty="0"/>
              <a:t>, composés chacun de </a:t>
            </a:r>
            <a:r>
              <a:rPr lang="fr-FR" b="1" dirty="0"/>
              <a:t>3 degrés, </a:t>
            </a:r>
            <a:r>
              <a:rPr lang="fr-FR" dirty="0"/>
              <a:t>permettent de cerner les compétences à mettre en œuvre pour occuper le poste :</a:t>
            </a:r>
          </a:p>
        </p:txBody>
      </p:sp>
      <p:pic>
        <p:nvPicPr>
          <p:cNvPr id="6146" name="Picture 2"/>
          <p:cNvPicPr>
            <a:picLocks noChangeAspect="1" noChangeArrowheads="1"/>
          </p:cNvPicPr>
          <p:nvPr/>
        </p:nvPicPr>
        <p:blipFill>
          <a:blip r:embed="rId3"/>
          <a:srcRect/>
          <a:stretch>
            <a:fillRect/>
          </a:stretch>
        </p:blipFill>
        <p:spPr bwMode="auto">
          <a:xfrm>
            <a:off x="122238" y="2057400"/>
            <a:ext cx="7297737" cy="4800600"/>
          </a:xfrm>
          <a:prstGeom prst="rect">
            <a:avLst/>
          </a:prstGeom>
          <a:noFill/>
          <a:ln w="9525">
            <a:noFill/>
            <a:miter lim="800000"/>
            <a:headEnd/>
            <a:tailEnd/>
          </a:ln>
          <a:effectLst/>
        </p:spPr>
      </p:pic>
      <p:sp>
        <p:nvSpPr>
          <p:cNvPr id="6" name="ZoneTexte 5"/>
          <p:cNvSpPr txBox="1"/>
          <p:nvPr/>
        </p:nvSpPr>
        <p:spPr>
          <a:xfrm>
            <a:off x="7400925" y="2095500"/>
            <a:ext cx="4619625" cy="4031873"/>
          </a:xfrm>
          <a:prstGeom prst="rect">
            <a:avLst/>
          </a:prstGeom>
          <a:noFill/>
        </p:spPr>
        <p:txBody>
          <a:bodyPr wrap="square" rtlCol="0">
            <a:spAutoFit/>
          </a:bodyPr>
          <a:lstStyle/>
          <a:p>
            <a:r>
              <a:rPr lang="fr-FR" b="1" dirty="0"/>
              <a:t>Technicité </a:t>
            </a:r>
            <a:r>
              <a:rPr lang="fr-FR" dirty="0"/>
              <a:t>: quel niveau d’expertise le salarié met-il en œuvre sur son poste ?</a:t>
            </a:r>
          </a:p>
          <a:p>
            <a:endParaRPr lang="fr-FR" sz="1000" dirty="0"/>
          </a:p>
          <a:p>
            <a:r>
              <a:rPr lang="fr-FR" b="1" dirty="0"/>
              <a:t>Responsabilité </a:t>
            </a:r>
            <a:r>
              <a:rPr lang="fr-FR" dirty="0"/>
              <a:t>: quel est son niveau de responsabilité ?</a:t>
            </a:r>
          </a:p>
          <a:p>
            <a:endParaRPr lang="fr-FR" sz="1000" dirty="0"/>
          </a:p>
          <a:p>
            <a:r>
              <a:rPr lang="fr-FR" b="1" dirty="0"/>
              <a:t>Autonomie </a:t>
            </a:r>
            <a:r>
              <a:rPr lang="fr-FR" dirty="0"/>
              <a:t>: quelle autonomie a le salarié dans son travail ?</a:t>
            </a:r>
          </a:p>
          <a:p>
            <a:endParaRPr lang="fr-FR" sz="1000" dirty="0"/>
          </a:p>
          <a:p>
            <a:r>
              <a:rPr lang="fr-FR" b="1" dirty="0"/>
              <a:t>Communication </a:t>
            </a:r>
            <a:r>
              <a:rPr lang="fr-FR" dirty="0"/>
              <a:t>: quel niveau de communication (en interne, avec les parents, des partenaires extérieurs, …) est nécessaire sur ce poste ?</a:t>
            </a:r>
          </a:p>
          <a:p>
            <a:endParaRPr lang="fr-FR" sz="1000" dirty="0"/>
          </a:p>
          <a:p>
            <a:r>
              <a:rPr lang="fr-FR" b="1" dirty="0"/>
              <a:t>Management </a:t>
            </a:r>
            <a:r>
              <a:rPr lang="fr-FR" dirty="0"/>
              <a:t>(sauf strate I) : quel degré d’encadrement est demandé sur le poste ?</a:t>
            </a:r>
          </a:p>
        </p:txBody>
      </p:sp>
    </p:spTree>
    <p:extLst>
      <p:ext uri="{BB962C8B-B14F-4D97-AF65-F5344CB8AC3E}">
        <p14:creationId xmlns:p14="http://schemas.microsoft.com/office/powerpoint/2010/main" val="2395005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3343275" y="266477"/>
            <a:ext cx="5000625" cy="6335935"/>
          </a:xfrm>
          <a:prstGeom prst="rect">
            <a:avLst/>
          </a:prstGeom>
          <a:noFill/>
          <a:ln w="9525">
            <a:noFill/>
            <a:miter lim="800000"/>
            <a:headEnd/>
            <a:tailEnd/>
          </a:ln>
          <a:effectLst/>
        </p:spPr>
      </p:pic>
    </p:spTree>
    <p:extLst>
      <p:ext uri="{BB962C8B-B14F-4D97-AF65-F5344CB8AC3E}">
        <p14:creationId xmlns:p14="http://schemas.microsoft.com/office/powerpoint/2010/main" val="4061037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2875" y="304800"/>
            <a:ext cx="5198859" cy="584775"/>
          </a:xfrm>
          <a:prstGeom prst="rect">
            <a:avLst/>
          </a:prstGeom>
          <a:noFill/>
        </p:spPr>
        <p:txBody>
          <a:bodyPr wrap="none" rtlCol="0">
            <a:spAutoFit/>
          </a:bodyPr>
          <a:lstStyle/>
          <a:p>
            <a:pPr marL="342900" indent="-342900" algn="l"/>
            <a:r>
              <a:rPr lang="fr-FR" sz="3200" dirty="0">
                <a:solidFill>
                  <a:srgbClr val="16BBEE"/>
                </a:solidFill>
                <a:latin typeface="Berlin Sans FB Demi" pitchFamily="34" charset="0"/>
              </a:rPr>
              <a:t>4. Catégorie professionnelle</a:t>
            </a:r>
          </a:p>
        </p:txBody>
      </p:sp>
      <p:pic>
        <p:nvPicPr>
          <p:cNvPr id="2" name="object 5">
            <a:extLst>
              <a:ext uri="{FF2B5EF4-FFF2-40B4-BE49-F238E27FC236}">
                <a16:creationId xmlns:a16="http://schemas.microsoft.com/office/drawing/2014/main" id="{B51E243C-3C7C-4538-A9BA-63CDA3430353}"/>
              </a:ext>
            </a:extLst>
          </p:cNvPr>
          <p:cNvPicPr/>
          <p:nvPr/>
        </p:nvPicPr>
        <p:blipFill>
          <a:blip r:embed="rId3" cstate="print"/>
          <a:stretch>
            <a:fillRect/>
          </a:stretch>
        </p:blipFill>
        <p:spPr>
          <a:xfrm>
            <a:off x="1179964" y="2190470"/>
            <a:ext cx="9581499" cy="2487421"/>
          </a:xfrm>
          <a:prstGeom prst="rect">
            <a:avLst/>
          </a:prstGeom>
        </p:spPr>
      </p:pic>
      <p:sp>
        <p:nvSpPr>
          <p:cNvPr id="3" name="ZoneTexte 2">
            <a:extLst>
              <a:ext uri="{FF2B5EF4-FFF2-40B4-BE49-F238E27FC236}">
                <a16:creationId xmlns:a16="http://schemas.microsoft.com/office/drawing/2014/main" id="{2D91AB91-4CF2-CF64-16E4-1E857C103DD9}"/>
              </a:ext>
            </a:extLst>
          </p:cNvPr>
          <p:cNvSpPr txBox="1"/>
          <p:nvPr/>
        </p:nvSpPr>
        <p:spPr>
          <a:xfrm>
            <a:off x="656597" y="1020810"/>
            <a:ext cx="11313730" cy="1107996"/>
          </a:xfrm>
          <a:prstGeom prst="rect">
            <a:avLst/>
          </a:prstGeom>
          <a:noFill/>
        </p:spPr>
        <p:txBody>
          <a:bodyPr wrap="square">
            <a:spAutoFit/>
          </a:bodyPr>
          <a:lstStyle/>
          <a:p>
            <a:pPr marL="182563" lvl="0" algn="just">
              <a:spcBef>
                <a:spcPts val="3600"/>
              </a:spcBef>
              <a:defRPr/>
            </a:pPr>
            <a:r>
              <a:rPr lang="fr-FR" sz="2200" dirty="0">
                <a:solidFill>
                  <a:srgbClr val="002060"/>
                </a:solidFill>
              </a:rPr>
              <a:t>La catégorie professionnelle du poste de travail est déterminée à partir de la strate retenue et des degrés attribués. Une distinction doit être faite entre catégorie professionnelle et affiliation au régime de prévoyance :</a:t>
            </a:r>
          </a:p>
        </p:txBody>
      </p:sp>
      <p:sp>
        <p:nvSpPr>
          <p:cNvPr id="4" name="object 4">
            <a:extLst>
              <a:ext uri="{FF2B5EF4-FFF2-40B4-BE49-F238E27FC236}">
                <a16:creationId xmlns:a16="http://schemas.microsoft.com/office/drawing/2014/main" id="{B9D5C325-49E5-B359-1A56-03F294FD749D}"/>
              </a:ext>
            </a:extLst>
          </p:cNvPr>
          <p:cNvSpPr txBox="1"/>
          <p:nvPr/>
        </p:nvSpPr>
        <p:spPr>
          <a:xfrm>
            <a:off x="486987" y="4677891"/>
            <a:ext cx="11483340" cy="1557655"/>
          </a:xfrm>
          <a:prstGeom prst="rect">
            <a:avLst/>
          </a:prstGeom>
        </p:spPr>
        <p:txBody>
          <a:bodyPr vert="horz" wrap="square" lIns="0" tIns="86995" rIns="0" bIns="0" rtlCol="0">
            <a:spAutoFit/>
          </a:bodyPr>
          <a:lstStyle/>
          <a:p>
            <a:pPr marL="38100" algn="just">
              <a:lnSpc>
                <a:spcPct val="100000"/>
              </a:lnSpc>
              <a:spcBef>
                <a:spcPts val="685"/>
              </a:spcBef>
            </a:pPr>
            <a:r>
              <a:rPr sz="1500" b="1" dirty="0">
                <a:solidFill>
                  <a:schemeClr val="accent1">
                    <a:lumMod val="50000"/>
                  </a:schemeClr>
                </a:solidFill>
                <a:latin typeface="Tahoma"/>
                <a:cs typeface="Tahoma"/>
              </a:rPr>
              <a:t>Nouveauté</a:t>
            </a:r>
            <a:r>
              <a:rPr sz="1500" b="1" spc="100" dirty="0">
                <a:solidFill>
                  <a:schemeClr val="accent1">
                    <a:lumMod val="50000"/>
                  </a:schemeClr>
                </a:solidFill>
                <a:latin typeface="Tahoma"/>
                <a:cs typeface="Tahoma"/>
              </a:rPr>
              <a:t> </a:t>
            </a:r>
            <a:r>
              <a:rPr sz="1500" b="1" spc="90" dirty="0">
                <a:solidFill>
                  <a:schemeClr val="accent1">
                    <a:lumMod val="50000"/>
                  </a:schemeClr>
                </a:solidFill>
                <a:latin typeface="Tahoma"/>
                <a:cs typeface="Tahoma"/>
              </a:rPr>
              <a:t>CC</a:t>
            </a:r>
            <a:r>
              <a:rPr sz="1500" b="1" spc="100" dirty="0">
                <a:solidFill>
                  <a:schemeClr val="accent1">
                    <a:lumMod val="50000"/>
                  </a:schemeClr>
                </a:solidFill>
                <a:latin typeface="Tahoma"/>
                <a:cs typeface="Tahoma"/>
              </a:rPr>
              <a:t> </a:t>
            </a:r>
            <a:r>
              <a:rPr sz="1500" b="1" dirty="0">
                <a:solidFill>
                  <a:schemeClr val="accent1">
                    <a:lumMod val="50000"/>
                  </a:schemeClr>
                </a:solidFill>
                <a:latin typeface="Tahoma"/>
                <a:cs typeface="Tahoma"/>
              </a:rPr>
              <a:t>EPNL,</a:t>
            </a:r>
            <a:r>
              <a:rPr sz="1500" b="1" spc="90" dirty="0">
                <a:solidFill>
                  <a:schemeClr val="accent1">
                    <a:lumMod val="50000"/>
                  </a:schemeClr>
                </a:solidFill>
                <a:latin typeface="Tahoma"/>
                <a:cs typeface="Tahoma"/>
              </a:rPr>
              <a:t> </a:t>
            </a:r>
            <a:r>
              <a:rPr sz="1500" b="1" dirty="0">
                <a:solidFill>
                  <a:schemeClr val="accent1">
                    <a:lumMod val="50000"/>
                  </a:schemeClr>
                </a:solidFill>
                <a:latin typeface="Tahoma"/>
                <a:cs typeface="Tahoma"/>
              </a:rPr>
              <a:t>applicable</a:t>
            </a:r>
            <a:r>
              <a:rPr sz="1500" b="1" spc="105" dirty="0">
                <a:solidFill>
                  <a:schemeClr val="accent1">
                    <a:lumMod val="50000"/>
                  </a:schemeClr>
                </a:solidFill>
                <a:latin typeface="Tahoma"/>
                <a:cs typeface="Tahoma"/>
              </a:rPr>
              <a:t> </a:t>
            </a:r>
            <a:r>
              <a:rPr sz="1500" b="1" dirty="0">
                <a:solidFill>
                  <a:schemeClr val="accent1">
                    <a:lumMod val="50000"/>
                  </a:schemeClr>
                </a:solidFill>
                <a:latin typeface="Tahoma"/>
                <a:cs typeface="Tahoma"/>
              </a:rPr>
              <a:t>au</a:t>
            </a:r>
            <a:r>
              <a:rPr sz="1500" b="1" spc="105" dirty="0">
                <a:solidFill>
                  <a:schemeClr val="accent1">
                    <a:lumMod val="50000"/>
                  </a:schemeClr>
                </a:solidFill>
                <a:latin typeface="Tahoma"/>
                <a:cs typeface="Tahoma"/>
              </a:rPr>
              <a:t> </a:t>
            </a:r>
            <a:r>
              <a:rPr sz="1500" b="1" spc="-80" dirty="0">
                <a:solidFill>
                  <a:schemeClr val="accent1">
                    <a:lumMod val="50000"/>
                  </a:schemeClr>
                </a:solidFill>
                <a:latin typeface="Tahoma"/>
                <a:cs typeface="Tahoma"/>
              </a:rPr>
              <a:t>1</a:t>
            </a:r>
            <a:r>
              <a:rPr sz="1500" b="1" spc="-120" baseline="25000" dirty="0">
                <a:solidFill>
                  <a:schemeClr val="accent1">
                    <a:lumMod val="50000"/>
                  </a:schemeClr>
                </a:solidFill>
                <a:latin typeface="Tahoma"/>
                <a:cs typeface="Tahoma"/>
              </a:rPr>
              <a:t>er</a:t>
            </a:r>
            <a:r>
              <a:rPr sz="1500" b="1" spc="359" baseline="25000" dirty="0">
                <a:solidFill>
                  <a:schemeClr val="accent1">
                    <a:lumMod val="50000"/>
                  </a:schemeClr>
                </a:solidFill>
                <a:latin typeface="Tahoma"/>
                <a:cs typeface="Tahoma"/>
              </a:rPr>
              <a:t> </a:t>
            </a:r>
            <a:r>
              <a:rPr sz="1500" b="1" spc="50" dirty="0">
                <a:solidFill>
                  <a:schemeClr val="accent1">
                    <a:lumMod val="50000"/>
                  </a:schemeClr>
                </a:solidFill>
                <a:latin typeface="Tahoma"/>
                <a:cs typeface="Tahoma"/>
              </a:rPr>
              <a:t>septembre</a:t>
            </a:r>
            <a:r>
              <a:rPr sz="1500" b="1" spc="150" dirty="0">
                <a:solidFill>
                  <a:schemeClr val="accent1">
                    <a:lumMod val="50000"/>
                  </a:schemeClr>
                </a:solidFill>
                <a:latin typeface="Tahoma"/>
                <a:cs typeface="Tahoma"/>
              </a:rPr>
              <a:t> </a:t>
            </a:r>
            <a:r>
              <a:rPr sz="1500" b="1" spc="-20" dirty="0">
                <a:solidFill>
                  <a:schemeClr val="accent1">
                    <a:lumMod val="50000"/>
                  </a:schemeClr>
                </a:solidFill>
                <a:latin typeface="Tahoma"/>
                <a:cs typeface="Tahoma"/>
              </a:rPr>
              <a:t>2022</a:t>
            </a:r>
            <a:r>
              <a:rPr sz="1500" b="1" spc="105" dirty="0">
                <a:solidFill>
                  <a:schemeClr val="accent1">
                    <a:lumMod val="50000"/>
                  </a:schemeClr>
                </a:solidFill>
                <a:latin typeface="Tahoma"/>
                <a:cs typeface="Tahoma"/>
              </a:rPr>
              <a:t> </a:t>
            </a:r>
            <a:r>
              <a:rPr sz="1500" b="1" spc="-50" dirty="0">
                <a:solidFill>
                  <a:schemeClr val="accent1">
                    <a:lumMod val="50000"/>
                  </a:schemeClr>
                </a:solidFill>
                <a:latin typeface="Tahoma"/>
                <a:cs typeface="Tahoma"/>
              </a:rPr>
              <a:t>:</a:t>
            </a:r>
            <a:endParaRPr sz="1500" dirty="0">
              <a:solidFill>
                <a:schemeClr val="accent1">
                  <a:lumMod val="50000"/>
                </a:schemeClr>
              </a:solidFill>
              <a:latin typeface="Tahoma"/>
              <a:cs typeface="Tahoma"/>
            </a:endParaRPr>
          </a:p>
          <a:p>
            <a:pPr marL="38100" marR="31115" algn="just">
              <a:lnSpc>
                <a:spcPts val="1540"/>
              </a:lnSpc>
              <a:spcBef>
                <a:spcPts val="985"/>
              </a:spcBef>
            </a:pPr>
            <a:r>
              <a:rPr sz="1600" spc="125" dirty="0">
                <a:solidFill>
                  <a:schemeClr val="accent1">
                    <a:lumMod val="50000"/>
                  </a:schemeClr>
                </a:solidFill>
                <a:latin typeface="Tahoma"/>
                <a:cs typeface="Tahoma"/>
              </a:rPr>
              <a:t>Concrètement,</a:t>
            </a:r>
            <a:r>
              <a:rPr sz="1600" spc="-80"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seuls</a:t>
            </a:r>
            <a:r>
              <a:rPr sz="1600" spc="-40" dirty="0">
                <a:solidFill>
                  <a:schemeClr val="accent1">
                    <a:lumMod val="50000"/>
                  </a:schemeClr>
                </a:solidFill>
                <a:latin typeface="Tahoma"/>
                <a:cs typeface="Tahoma"/>
              </a:rPr>
              <a:t> </a:t>
            </a:r>
            <a:r>
              <a:rPr sz="1600" spc="80" dirty="0">
                <a:solidFill>
                  <a:schemeClr val="accent1">
                    <a:lumMod val="50000"/>
                  </a:schemeClr>
                </a:solidFill>
                <a:latin typeface="Tahoma"/>
                <a:cs typeface="Tahoma"/>
              </a:rPr>
              <a:t>les</a:t>
            </a:r>
            <a:r>
              <a:rPr sz="1600" spc="-35" dirty="0">
                <a:solidFill>
                  <a:schemeClr val="accent1">
                    <a:lumMod val="50000"/>
                  </a:schemeClr>
                </a:solidFill>
                <a:latin typeface="Tahoma"/>
                <a:cs typeface="Tahoma"/>
              </a:rPr>
              <a:t> </a:t>
            </a:r>
            <a:r>
              <a:rPr sz="1600" spc="80" dirty="0">
                <a:solidFill>
                  <a:schemeClr val="accent1">
                    <a:lumMod val="50000"/>
                  </a:schemeClr>
                </a:solidFill>
                <a:latin typeface="Tahoma"/>
                <a:cs typeface="Tahoma"/>
              </a:rPr>
              <a:t>salariés</a:t>
            </a:r>
            <a:r>
              <a:rPr sz="1600" spc="-45" dirty="0">
                <a:solidFill>
                  <a:schemeClr val="accent1">
                    <a:lumMod val="50000"/>
                  </a:schemeClr>
                </a:solidFill>
                <a:latin typeface="Tahoma"/>
                <a:cs typeface="Tahoma"/>
              </a:rPr>
              <a:t> </a:t>
            </a:r>
            <a:r>
              <a:rPr sz="1600" spc="155" dirty="0">
                <a:solidFill>
                  <a:schemeClr val="accent1">
                    <a:lumMod val="50000"/>
                  </a:schemeClr>
                </a:solidFill>
                <a:latin typeface="Tahoma"/>
                <a:cs typeface="Tahoma"/>
              </a:rPr>
              <a:t>en</a:t>
            </a:r>
            <a:r>
              <a:rPr sz="1600" spc="-45"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strate</a:t>
            </a:r>
            <a:r>
              <a:rPr sz="1600" spc="-45" dirty="0">
                <a:solidFill>
                  <a:schemeClr val="accent1">
                    <a:lumMod val="50000"/>
                  </a:schemeClr>
                </a:solidFill>
                <a:latin typeface="Tahoma"/>
                <a:cs typeface="Tahoma"/>
              </a:rPr>
              <a:t> </a:t>
            </a:r>
            <a:r>
              <a:rPr sz="1600" spc="-140" dirty="0">
                <a:solidFill>
                  <a:schemeClr val="accent1">
                    <a:lumMod val="50000"/>
                  </a:schemeClr>
                </a:solidFill>
                <a:latin typeface="Tahoma"/>
                <a:cs typeface="Tahoma"/>
              </a:rPr>
              <a:t>III</a:t>
            </a:r>
            <a:r>
              <a:rPr sz="1600" spc="15" dirty="0">
                <a:solidFill>
                  <a:schemeClr val="accent1">
                    <a:lumMod val="50000"/>
                  </a:schemeClr>
                </a:solidFill>
                <a:latin typeface="Tahoma"/>
                <a:cs typeface="Tahoma"/>
              </a:rPr>
              <a:t> </a:t>
            </a:r>
            <a:r>
              <a:rPr sz="1600" spc="140" dirty="0">
                <a:solidFill>
                  <a:schemeClr val="accent1">
                    <a:lumMod val="50000"/>
                  </a:schemeClr>
                </a:solidFill>
                <a:latin typeface="Tahoma"/>
                <a:cs typeface="Tahoma"/>
              </a:rPr>
              <a:t>qui</a:t>
            </a:r>
            <a:r>
              <a:rPr sz="1600" spc="-30"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totalisent</a:t>
            </a:r>
            <a:r>
              <a:rPr sz="1600" spc="-30" dirty="0">
                <a:solidFill>
                  <a:schemeClr val="accent1">
                    <a:lumMod val="50000"/>
                  </a:schemeClr>
                </a:solidFill>
                <a:latin typeface="Tahoma"/>
                <a:cs typeface="Tahoma"/>
              </a:rPr>
              <a:t> </a:t>
            </a:r>
            <a:r>
              <a:rPr sz="1600" spc="150" dirty="0">
                <a:solidFill>
                  <a:schemeClr val="accent1">
                    <a:lumMod val="50000"/>
                  </a:schemeClr>
                </a:solidFill>
                <a:latin typeface="Tahoma"/>
                <a:cs typeface="Tahoma"/>
              </a:rPr>
              <a:t>moins</a:t>
            </a:r>
            <a:r>
              <a:rPr sz="1600" spc="-45" dirty="0">
                <a:solidFill>
                  <a:schemeClr val="accent1">
                    <a:lumMod val="50000"/>
                  </a:schemeClr>
                </a:solidFill>
                <a:latin typeface="Tahoma"/>
                <a:cs typeface="Tahoma"/>
              </a:rPr>
              <a:t> </a:t>
            </a:r>
            <a:r>
              <a:rPr sz="1600" spc="155" dirty="0">
                <a:solidFill>
                  <a:schemeClr val="accent1">
                    <a:lumMod val="50000"/>
                  </a:schemeClr>
                </a:solidFill>
                <a:latin typeface="Tahoma"/>
                <a:cs typeface="Tahoma"/>
              </a:rPr>
              <a:t>de</a:t>
            </a:r>
            <a:r>
              <a:rPr sz="1600" spc="-45"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9</a:t>
            </a:r>
            <a:r>
              <a:rPr sz="1600" spc="-30" dirty="0">
                <a:solidFill>
                  <a:schemeClr val="accent1">
                    <a:lumMod val="50000"/>
                  </a:schemeClr>
                </a:solidFill>
                <a:latin typeface="Tahoma"/>
                <a:cs typeface="Tahoma"/>
              </a:rPr>
              <a:t> </a:t>
            </a:r>
            <a:r>
              <a:rPr sz="1600" spc="125" dirty="0">
                <a:solidFill>
                  <a:schemeClr val="accent1">
                    <a:lumMod val="50000"/>
                  </a:schemeClr>
                </a:solidFill>
                <a:latin typeface="Tahoma"/>
                <a:cs typeface="Tahoma"/>
              </a:rPr>
              <a:t>degrés</a:t>
            </a:r>
            <a:r>
              <a:rPr sz="1600" spc="-30" dirty="0">
                <a:solidFill>
                  <a:schemeClr val="accent1">
                    <a:lumMod val="50000"/>
                  </a:schemeClr>
                </a:solidFill>
                <a:latin typeface="Tahoma"/>
                <a:cs typeface="Tahoma"/>
              </a:rPr>
              <a:t> </a:t>
            </a:r>
            <a:r>
              <a:rPr sz="1600" spc="130" dirty="0">
                <a:solidFill>
                  <a:schemeClr val="accent1">
                    <a:lumMod val="50000"/>
                  </a:schemeClr>
                </a:solidFill>
                <a:latin typeface="Tahoma"/>
                <a:cs typeface="Tahoma"/>
              </a:rPr>
              <a:t>au</a:t>
            </a:r>
            <a:r>
              <a:rPr sz="1600" spc="-35" dirty="0">
                <a:solidFill>
                  <a:schemeClr val="accent1">
                    <a:lumMod val="50000"/>
                  </a:schemeClr>
                </a:solidFill>
                <a:latin typeface="Tahoma"/>
                <a:cs typeface="Tahoma"/>
              </a:rPr>
              <a:t> </a:t>
            </a:r>
            <a:r>
              <a:rPr sz="1600" spc="90" dirty="0">
                <a:solidFill>
                  <a:schemeClr val="accent1">
                    <a:lumMod val="50000"/>
                  </a:schemeClr>
                </a:solidFill>
                <a:latin typeface="Tahoma"/>
                <a:cs typeface="Tahoma"/>
              </a:rPr>
              <a:t>titre</a:t>
            </a:r>
            <a:r>
              <a:rPr sz="1600" spc="-45" dirty="0">
                <a:solidFill>
                  <a:schemeClr val="accent1">
                    <a:lumMod val="50000"/>
                  </a:schemeClr>
                </a:solidFill>
                <a:latin typeface="Tahoma"/>
                <a:cs typeface="Tahoma"/>
              </a:rPr>
              <a:t> </a:t>
            </a:r>
            <a:r>
              <a:rPr sz="1600" spc="125" dirty="0">
                <a:solidFill>
                  <a:schemeClr val="accent1">
                    <a:lumMod val="50000"/>
                  </a:schemeClr>
                </a:solidFill>
                <a:latin typeface="Tahoma"/>
                <a:cs typeface="Tahoma"/>
              </a:rPr>
              <a:t>des</a:t>
            </a:r>
            <a:r>
              <a:rPr sz="1600" spc="-40"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critères</a:t>
            </a:r>
            <a:r>
              <a:rPr sz="1600" spc="-40" dirty="0">
                <a:solidFill>
                  <a:schemeClr val="accent1">
                    <a:lumMod val="50000"/>
                  </a:schemeClr>
                </a:solidFill>
                <a:latin typeface="Tahoma"/>
                <a:cs typeface="Tahoma"/>
              </a:rPr>
              <a:t> </a:t>
            </a:r>
            <a:r>
              <a:rPr sz="1600" spc="105" dirty="0">
                <a:solidFill>
                  <a:schemeClr val="accent1">
                    <a:lumMod val="50000"/>
                  </a:schemeClr>
                </a:solidFill>
                <a:latin typeface="Tahoma"/>
                <a:cs typeface="Tahoma"/>
              </a:rPr>
              <a:t>classant</a:t>
            </a:r>
            <a:r>
              <a:rPr sz="1600" spc="-3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voient </a:t>
            </a:r>
            <a:r>
              <a:rPr sz="1600" spc="105" dirty="0">
                <a:solidFill>
                  <a:schemeClr val="accent1">
                    <a:lumMod val="50000"/>
                  </a:schemeClr>
                </a:solidFill>
                <a:latin typeface="Tahoma"/>
                <a:cs typeface="Tahoma"/>
              </a:rPr>
              <a:t>leur</a:t>
            </a:r>
            <a:r>
              <a:rPr sz="1600" spc="325" dirty="0">
                <a:solidFill>
                  <a:schemeClr val="accent1">
                    <a:lumMod val="50000"/>
                  </a:schemeClr>
                </a:solidFill>
                <a:latin typeface="Tahoma"/>
                <a:cs typeface="Tahoma"/>
              </a:rPr>
              <a:t> </a:t>
            </a:r>
            <a:r>
              <a:rPr sz="1600" spc="120" dirty="0">
                <a:solidFill>
                  <a:schemeClr val="accent1">
                    <a:lumMod val="50000"/>
                  </a:schemeClr>
                </a:solidFill>
                <a:latin typeface="Tahoma"/>
                <a:cs typeface="Tahoma"/>
              </a:rPr>
              <a:t>catégorie</a:t>
            </a:r>
            <a:r>
              <a:rPr sz="1600" spc="345" dirty="0">
                <a:solidFill>
                  <a:schemeClr val="accent1">
                    <a:lumMod val="50000"/>
                  </a:schemeClr>
                </a:solidFill>
                <a:latin typeface="Tahoma"/>
                <a:cs typeface="Tahoma"/>
              </a:rPr>
              <a:t> </a:t>
            </a:r>
            <a:r>
              <a:rPr sz="1600" spc="105" dirty="0">
                <a:solidFill>
                  <a:schemeClr val="accent1">
                    <a:lumMod val="50000"/>
                  </a:schemeClr>
                </a:solidFill>
                <a:latin typeface="Tahoma"/>
                <a:cs typeface="Tahoma"/>
              </a:rPr>
              <a:t>professionnelle</a:t>
            </a:r>
            <a:r>
              <a:rPr sz="1600" spc="33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être</a:t>
            </a:r>
            <a:r>
              <a:rPr sz="1600" spc="330"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modifiée.</a:t>
            </a:r>
            <a:r>
              <a:rPr sz="1600" spc="325" dirty="0">
                <a:solidFill>
                  <a:schemeClr val="accent1">
                    <a:lumMod val="50000"/>
                  </a:schemeClr>
                </a:solidFill>
                <a:latin typeface="Tahoma"/>
                <a:cs typeface="Tahoma"/>
              </a:rPr>
              <a:t> </a:t>
            </a:r>
            <a:r>
              <a:rPr sz="1600" spc="125" dirty="0">
                <a:solidFill>
                  <a:schemeClr val="accent1">
                    <a:lumMod val="50000"/>
                  </a:schemeClr>
                </a:solidFill>
                <a:latin typeface="Tahoma"/>
                <a:cs typeface="Tahoma"/>
              </a:rPr>
              <a:t>Auparavant</a:t>
            </a:r>
            <a:r>
              <a:rPr sz="1600" spc="355" dirty="0">
                <a:solidFill>
                  <a:schemeClr val="accent1">
                    <a:lumMod val="50000"/>
                  </a:schemeClr>
                </a:solidFill>
                <a:latin typeface="Tahoma"/>
                <a:cs typeface="Tahoma"/>
              </a:rPr>
              <a:t> </a:t>
            </a:r>
            <a:r>
              <a:rPr sz="1600" spc="65" dirty="0">
                <a:solidFill>
                  <a:schemeClr val="accent1">
                    <a:lumMod val="50000"/>
                  </a:schemeClr>
                </a:solidFill>
                <a:latin typeface="Tahoma"/>
                <a:cs typeface="Tahoma"/>
              </a:rPr>
              <a:t>ils</a:t>
            </a:r>
            <a:r>
              <a:rPr sz="1600" spc="330" dirty="0">
                <a:solidFill>
                  <a:schemeClr val="accent1">
                    <a:lumMod val="50000"/>
                  </a:schemeClr>
                </a:solidFill>
                <a:latin typeface="Tahoma"/>
                <a:cs typeface="Tahoma"/>
              </a:rPr>
              <a:t> </a:t>
            </a:r>
            <a:r>
              <a:rPr sz="1600" spc="110" dirty="0">
                <a:solidFill>
                  <a:schemeClr val="accent1">
                    <a:lumMod val="50000"/>
                  </a:schemeClr>
                </a:solidFill>
                <a:latin typeface="Tahoma"/>
                <a:cs typeface="Tahoma"/>
              </a:rPr>
              <a:t>étaient</a:t>
            </a:r>
            <a:r>
              <a:rPr sz="1600" spc="330" dirty="0">
                <a:solidFill>
                  <a:schemeClr val="accent1">
                    <a:lumMod val="50000"/>
                  </a:schemeClr>
                </a:solidFill>
                <a:latin typeface="Tahoma"/>
                <a:cs typeface="Tahoma"/>
              </a:rPr>
              <a:t> </a:t>
            </a:r>
            <a:r>
              <a:rPr sz="1600" spc="105" dirty="0">
                <a:solidFill>
                  <a:schemeClr val="accent1">
                    <a:lumMod val="50000"/>
                  </a:schemeClr>
                </a:solidFill>
                <a:latin typeface="Tahoma"/>
                <a:cs typeface="Tahoma"/>
              </a:rPr>
              <a:t>employés,</a:t>
            </a:r>
            <a:r>
              <a:rPr sz="1600" spc="330" dirty="0">
                <a:solidFill>
                  <a:schemeClr val="accent1">
                    <a:lumMod val="50000"/>
                  </a:schemeClr>
                </a:solidFill>
                <a:latin typeface="Tahoma"/>
                <a:cs typeface="Tahoma"/>
              </a:rPr>
              <a:t> </a:t>
            </a:r>
            <a:r>
              <a:rPr sz="1600" spc="65" dirty="0">
                <a:solidFill>
                  <a:schemeClr val="accent1">
                    <a:lumMod val="50000"/>
                  </a:schemeClr>
                </a:solidFill>
                <a:latin typeface="Tahoma"/>
                <a:cs typeface="Tahoma"/>
              </a:rPr>
              <a:t>ils</a:t>
            </a:r>
            <a:r>
              <a:rPr sz="1600" spc="330" dirty="0">
                <a:solidFill>
                  <a:schemeClr val="accent1">
                    <a:lumMod val="50000"/>
                  </a:schemeClr>
                </a:solidFill>
                <a:latin typeface="Tahoma"/>
                <a:cs typeface="Tahoma"/>
              </a:rPr>
              <a:t> </a:t>
            </a:r>
            <a:r>
              <a:rPr sz="1600" spc="120" dirty="0">
                <a:solidFill>
                  <a:schemeClr val="accent1">
                    <a:lumMod val="50000"/>
                  </a:schemeClr>
                </a:solidFill>
                <a:latin typeface="Tahoma"/>
                <a:cs typeface="Tahoma"/>
              </a:rPr>
              <a:t>sont</a:t>
            </a:r>
            <a:r>
              <a:rPr sz="1600" spc="34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à</a:t>
            </a:r>
            <a:r>
              <a:rPr sz="1600" spc="325" dirty="0">
                <a:solidFill>
                  <a:schemeClr val="accent1">
                    <a:lumMod val="50000"/>
                  </a:schemeClr>
                </a:solidFill>
                <a:latin typeface="Tahoma"/>
                <a:cs typeface="Tahoma"/>
              </a:rPr>
              <a:t> </a:t>
            </a:r>
            <a:r>
              <a:rPr sz="1600" spc="120" dirty="0">
                <a:solidFill>
                  <a:schemeClr val="accent1">
                    <a:lumMod val="50000"/>
                  </a:schemeClr>
                </a:solidFill>
                <a:latin typeface="Tahoma"/>
                <a:cs typeface="Tahoma"/>
              </a:rPr>
              <a:t>présent</a:t>
            </a:r>
            <a:r>
              <a:rPr sz="1600" spc="345" dirty="0">
                <a:solidFill>
                  <a:schemeClr val="accent1">
                    <a:lumMod val="50000"/>
                  </a:schemeClr>
                </a:solidFill>
                <a:latin typeface="Tahoma"/>
                <a:cs typeface="Tahoma"/>
              </a:rPr>
              <a:t> </a:t>
            </a:r>
            <a:r>
              <a:rPr sz="1600" b="1" dirty="0">
                <a:solidFill>
                  <a:schemeClr val="accent1">
                    <a:lumMod val="50000"/>
                  </a:schemeClr>
                </a:solidFill>
                <a:latin typeface="Tahoma"/>
                <a:cs typeface="Tahoma"/>
              </a:rPr>
              <a:t>agents</a:t>
            </a:r>
            <a:r>
              <a:rPr sz="1600" b="1" spc="395" dirty="0">
                <a:solidFill>
                  <a:schemeClr val="accent1">
                    <a:lumMod val="50000"/>
                  </a:schemeClr>
                </a:solidFill>
                <a:latin typeface="Tahoma"/>
                <a:cs typeface="Tahoma"/>
              </a:rPr>
              <a:t> </a:t>
            </a:r>
            <a:r>
              <a:rPr sz="1600" b="1" spc="35" dirty="0">
                <a:solidFill>
                  <a:schemeClr val="accent1">
                    <a:lumMod val="50000"/>
                  </a:schemeClr>
                </a:solidFill>
                <a:latin typeface="Tahoma"/>
                <a:cs typeface="Tahoma"/>
              </a:rPr>
              <a:t>de </a:t>
            </a:r>
            <a:r>
              <a:rPr sz="1600" b="1" spc="-10" dirty="0">
                <a:solidFill>
                  <a:schemeClr val="accent1">
                    <a:lumMod val="50000"/>
                  </a:schemeClr>
                </a:solidFill>
                <a:latin typeface="Tahoma"/>
                <a:cs typeface="Tahoma"/>
              </a:rPr>
              <a:t>maîtrise.</a:t>
            </a:r>
            <a:endParaRPr sz="1600" dirty="0">
              <a:solidFill>
                <a:schemeClr val="accent1">
                  <a:lumMod val="50000"/>
                </a:schemeClr>
              </a:solidFill>
              <a:latin typeface="Tahoma"/>
              <a:cs typeface="Tahoma"/>
            </a:endParaRPr>
          </a:p>
          <a:p>
            <a:pPr marL="38100" marR="30480" algn="just">
              <a:lnSpc>
                <a:spcPts val="1540"/>
              </a:lnSpc>
              <a:spcBef>
                <a:spcPts val="985"/>
              </a:spcBef>
            </a:pPr>
            <a:r>
              <a:rPr sz="1600" spc="120" dirty="0">
                <a:solidFill>
                  <a:schemeClr val="accent1">
                    <a:lumMod val="50000"/>
                  </a:schemeClr>
                </a:solidFill>
                <a:latin typeface="Tahoma"/>
                <a:cs typeface="Tahoma"/>
              </a:rPr>
              <a:t>Cela</a:t>
            </a:r>
            <a:r>
              <a:rPr sz="1600" spc="-30"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n’a</a:t>
            </a:r>
            <a:r>
              <a:rPr sz="1600" spc="-15" dirty="0">
                <a:solidFill>
                  <a:schemeClr val="accent1">
                    <a:lumMod val="50000"/>
                  </a:schemeClr>
                </a:solidFill>
                <a:latin typeface="Tahoma"/>
                <a:cs typeface="Tahoma"/>
              </a:rPr>
              <a:t> </a:t>
            </a:r>
            <a:r>
              <a:rPr sz="1600" spc="114" dirty="0">
                <a:solidFill>
                  <a:schemeClr val="accent1">
                    <a:lumMod val="50000"/>
                  </a:schemeClr>
                </a:solidFill>
                <a:latin typeface="Tahoma"/>
                <a:cs typeface="Tahoma"/>
              </a:rPr>
              <a:t>pas</a:t>
            </a:r>
            <a:r>
              <a:rPr sz="1600" spc="-25" dirty="0">
                <a:solidFill>
                  <a:schemeClr val="accent1">
                    <a:lumMod val="50000"/>
                  </a:schemeClr>
                </a:solidFill>
                <a:latin typeface="Tahoma"/>
                <a:cs typeface="Tahoma"/>
              </a:rPr>
              <a:t> </a:t>
            </a:r>
            <a:r>
              <a:rPr sz="1600" spc="140" dirty="0">
                <a:solidFill>
                  <a:schemeClr val="accent1">
                    <a:lumMod val="50000"/>
                  </a:schemeClr>
                </a:solidFill>
                <a:latin typeface="Tahoma"/>
                <a:cs typeface="Tahoma"/>
              </a:rPr>
              <a:t>d’impact</a:t>
            </a:r>
            <a:r>
              <a:rPr sz="1600" spc="-20"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sur</a:t>
            </a:r>
            <a:r>
              <a:rPr sz="1600" spc="-30" dirty="0">
                <a:solidFill>
                  <a:schemeClr val="accent1">
                    <a:lumMod val="50000"/>
                  </a:schemeClr>
                </a:solidFill>
                <a:latin typeface="Tahoma"/>
                <a:cs typeface="Tahoma"/>
              </a:rPr>
              <a:t> </a:t>
            </a:r>
            <a:r>
              <a:rPr sz="1600" spc="105" dirty="0">
                <a:solidFill>
                  <a:schemeClr val="accent1">
                    <a:lumMod val="50000"/>
                  </a:schemeClr>
                </a:solidFill>
                <a:latin typeface="Tahoma"/>
                <a:cs typeface="Tahoma"/>
              </a:rPr>
              <a:t>leur</a:t>
            </a:r>
            <a:r>
              <a:rPr sz="1600" spc="-25"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classification</a:t>
            </a:r>
            <a:r>
              <a:rPr sz="1600" spc="-10" dirty="0">
                <a:solidFill>
                  <a:schemeClr val="accent1">
                    <a:lumMod val="50000"/>
                  </a:schemeClr>
                </a:solidFill>
                <a:latin typeface="Tahoma"/>
                <a:cs typeface="Tahoma"/>
              </a:rPr>
              <a:t> </a:t>
            </a:r>
            <a:r>
              <a:rPr sz="1600" spc="130" dirty="0">
                <a:solidFill>
                  <a:schemeClr val="accent1">
                    <a:lumMod val="50000"/>
                  </a:schemeClr>
                </a:solidFill>
                <a:latin typeface="Tahoma"/>
                <a:cs typeface="Tahoma"/>
              </a:rPr>
              <a:t>ni</a:t>
            </a:r>
            <a:r>
              <a:rPr sz="1600" spc="-2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sur</a:t>
            </a:r>
            <a:r>
              <a:rPr sz="1600" spc="-25" dirty="0">
                <a:solidFill>
                  <a:schemeClr val="accent1">
                    <a:lumMod val="50000"/>
                  </a:schemeClr>
                </a:solidFill>
                <a:latin typeface="Tahoma"/>
                <a:cs typeface="Tahoma"/>
              </a:rPr>
              <a:t> </a:t>
            </a:r>
            <a:r>
              <a:rPr sz="1600" spc="105" dirty="0">
                <a:solidFill>
                  <a:schemeClr val="accent1">
                    <a:lumMod val="50000"/>
                  </a:schemeClr>
                </a:solidFill>
                <a:latin typeface="Tahoma"/>
                <a:cs typeface="Tahoma"/>
              </a:rPr>
              <a:t>leur</a:t>
            </a:r>
            <a:r>
              <a:rPr sz="1600" spc="-30" dirty="0">
                <a:solidFill>
                  <a:schemeClr val="accent1">
                    <a:lumMod val="50000"/>
                  </a:schemeClr>
                </a:solidFill>
                <a:latin typeface="Tahoma"/>
                <a:cs typeface="Tahoma"/>
              </a:rPr>
              <a:t> </a:t>
            </a:r>
            <a:r>
              <a:rPr sz="1600" spc="114" dirty="0">
                <a:solidFill>
                  <a:schemeClr val="accent1">
                    <a:lumMod val="50000"/>
                  </a:schemeClr>
                </a:solidFill>
                <a:latin typeface="Tahoma"/>
                <a:cs typeface="Tahoma"/>
              </a:rPr>
              <a:t>rémunération.</a:t>
            </a:r>
            <a:r>
              <a:rPr sz="1600" spc="-25" dirty="0">
                <a:solidFill>
                  <a:schemeClr val="accent1">
                    <a:lumMod val="50000"/>
                  </a:schemeClr>
                </a:solidFill>
                <a:latin typeface="Tahoma"/>
                <a:cs typeface="Tahoma"/>
              </a:rPr>
              <a:t> </a:t>
            </a:r>
            <a:r>
              <a:rPr sz="1600" spc="180" dirty="0">
                <a:solidFill>
                  <a:schemeClr val="accent1">
                    <a:lumMod val="50000"/>
                  </a:schemeClr>
                </a:solidFill>
                <a:latin typeface="Tahoma"/>
                <a:cs typeface="Tahoma"/>
              </a:rPr>
              <a:t>En</a:t>
            </a:r>
            <a:r>
              <a:rPr sz="1600" spc="-30" dirty="0">
                <a:solidFill>
                  <a:schemeClr val="accent1">
                    <a:lumMod val="50000"/>
                  </a:schemeClr>
                </a:solidFill>
                <a:latin typeface="Tahoma"/>
                <a:cs typeface="Tahoma"/>
              </a:rPr>
              <a:t> </a:t>
            </a:r>
            <a:r>
              <a:rPr sz="1600" spc="95" dirty="0">
                <a:solidFill>
                  <a:schemeClr val="accent1">
                    <a:lumMod val="50000"/>
                  </a:schemeClr>
                </a:solidFill>
                <a:latin typeface="Tahoma"/>
                <a:cs typeface="Tahoma"/>
              </a:rPr>
              <a:t>revanche,</a:t>
            </a:r>
            <a:r>
              <a:rPr sz="1600" spc="-20" dirty="0">
                <a:solidFill>
                  <a:schemeClr val="accent1">
                    <a:lumMod val="50000"/>
                  </a:schemeClr>
                </a:solidFill>
                <a:latin typeface="Tahoma"/>
                <a:cs typeface="Tahoma"/>
              </a:rPr>
              <a:t> </a:t>
            </a:r>
            <a:r>
              <a:rPr sz="1600" spc="110" dirty="0">
                <a:solidFill>
                  <a:schemeClr val="accent1">
                    <a:lumMod val="50000"/>
                  </a:schemeClr>
                </a:solidFill>
                <a:latin typeface="Tahoma"/>
                <a:cs typeface="Tahoma"/>
              </a:rPr>
              <a:t>cela</a:t>
            </a:r>
            <a:r>
              <a:rPr sz="1600" spc="-2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a</a:t>
            </a:r>
            <a:r>
              <a:rPr sz="1600" spc="-5" dirty="0">
                <a:solidFill>
                  <a:schemeClr val="accent1">
                    <a:lumMod val="50000"/>
                  </a:schemeClr>
                </a:solidFill>
                <a:latin typeface="Tahoma"/>
                <a:cs typeface="Tahoma"/>
              </a:rPr>
              <a:t> </a:t>
            </a:r>
            <a:r>
              <a:rPr sz="1600" spc="185" dirty="0">
                <a:solidFill>
                  <a:schemeClr val="accent1">
                    <a:lumMod val="50000"/>
                  </a:schemeClr>
                </a:solidFill>
                <a:latin typeface="Tahoma"/>
                <a:cs typeface="Tahoma"/>
              </a:rPr>
              <a:t>un</a:t>
            </a:r>
            <a:r>
              <a:rPr sz="1600" spc="-25" dirty="0">
                <a:solidFill>
                  <a:schemeClr val="accent1">
                    <a:lumMod val="50000"/>
                  </a:schemeClr>
                </a:solidFill>
                <a:latin typeface="Tahoma"/>
                <a:cs typeface="Tahoma"/>
              </a:rPr>
              <a:t> </a:t>
            </a:r>
            <a:r>
              <a:rPr sz="1600" spc="160" dirty="0">
                <a:solidFill>
                  <a:schemeClr val="accent1">
                    <a:lumMod val="50000"/>
                  </a:schemeClr>
                </a:solidFill>
                <a:latin typeface="Tahoma"/>
                <a:cs typeface="Tahoma"/>
              </a:rPr>
              <a:t>impact</a:t>
            </a:r>
            <a:r>
              <a:rPr sz="1600" spc="-15" dirty="0">
                <a:solidFill>
                  <a:schemeClr val="accent1">
                    <a:lumMod val="50000"/>
                  </a:schemeClr>
                </a:solidFill>
                <a:latin typeface="Tahoma"/>
                <a:cs typeface="Tahoma"/>
              </a:rPr>
              <a:t> </a:t>
            </a:r>
            <a:r>
              <a:rPr sz="1600" spc="100" dirty="0">
                <a:solidFill>
                  <a:schemeClr val="accent1">
                    <a:lumMod val="50000"/>
                  </a:schemeClr>
                </a:solidFill>
                <a:latin typeface="Tahoma"/>
                <a:cs typeface="Tahoma"/>
              </a:rPr>
              <a:t>sur</a:t>
            </a:r>
            <a:r>
              <a:rPr sz="1600" spc="-25" dirty="0">
                <a:solidFill>
                  <a:schemeClr val="accent1">
                    <a:lumMod val="50000"/>
                  </a:schemeClr>
                </a:solidFill>
                <a:latin typeface="Tahoma"/>
                <a:cs typeface="Tahoma"/>
              </a:rPr>
              <a:t> </a:t>
            </a:r>
            <a:r>
              <a:rPr sz="1600" spc="80" dirty="0">
                <a:solidFill>
                  <a:schemeClr val="accent1">
                    <a:lumMod val="50000"/>
                  </a:schemeClr>
                </a:solidFill>
                <a:latin typeface="Tahoma"/>
                <a:cs typeface="Tahoma"/>
              </a:rPr>
              <a:t>la</a:t>
            </a:r>
            <a:r>
              <a:rPr sz="1600" spc="-20" dirty="0">
                <a:solidFill>
                  <a:schemeClr val="accent1">
                    <a:lumMod val="50000"/>
                  </a:schemeClr>
                </a:solidFill>
                <a:latin typeface="Tahoma"/>
                <a:cs typeface="Tahoma"/>
              </a:rPr>
              <a:t> </a:t>
            </a:r>
            <a:r>
              <a:rPr sz="1600" spc="125" dirty="0">
                <a:solidFill>
                  <a:schemeClr val="accent1">
                    <a:lumMod val="50000"/>
                  </a:schemeClr>
                </a:solidFill>
                <a:latin typeface="Tahoma"/>
                <a:cs typeface="Tahoma"/>
              </a:rPr>
              <a:t>durée </a:t>
            </a:r>
            <a:r>
              <a:rPr sz="1600" spc="150" dirty="0">
                <a:solidFill>
                  <a:schemeClr val="accent1">
                    <a:lumMod val="50000"/>
                  </a:schemeClr>
                </a:solidFill>
                <a:latin typeface="Tahoma"/>
                <a:cs typeface="Tahoma"/>
              </a:rPr>
              <a:t>de</a:t>
            </a:r>
            <a:r>
              <a:rPr sz="1600" spc="-65" dirty="0">
                <a:solidFill>
                  <a:schemeClr val="accent1">
                    <a:lumMod val="50000"/>
                  </a:schemeClr>
                </a:solidFill>
                <a:latin typeface="Tahoma"/>
                <a:cs typeface="Tahoma"/>
              </a:rPr>
              <a:t> </a:t>
            </a:r>
            <a:r>
              <a:rPr sz="1600" spc="80" dirty="0">
                <a:solidFill>
                  <a:schemeClr val="accent1">
                    <a:lumMod val="50000"/>
                  </a:schemeClr>
                </a:solidFill>
                <a:latin typeface="Tahoma"/>
                <a:cs typeface="Tahoma"/>
              </a:rPr>
              <a:t>la</a:t>
            </a:r>
            <a:r>
              <a:rPr sz="1600" spc="-65" dirty="0">
                <a:solidFill>
                  <a:schemeClr val="accent1">
                    <a:lumMod val="50000"/>
                  </a:schemeClr>
                </a:solidFill>
                <a:latin typeface="Tahoma"/>
                <a:cs typeface="Tahoma"/>
              </a:rPr>
              <a:t> </a:t>
            </a:r>
            <a:r>
              <a:rPr sz="1600" spc="120" dirty="0">
                <a:solidFill>
                  <a:schemeClr val="accent1">
                    <a:lumMod val="50000"/>
                  </a:schemeClr>
                </a:solidFill>
                <a:latin typeface="Tahoma"/>
                <a:cs typeface="Tahoma"/>
              </a:rPr>
              <a:t>période</a:t>
            </a:r>
            <a:r>
              <a:rPr sz="1600" spc="-50" dirty="0">
                <a:solidFill>
                  <a:schemeClr val="accent1">
                    <a:lumMod val="50000"/>
                  </a:schemeClr>
                </a:solidFill>
                <a:latin typeface="Tahoma"/>
                <a:cs typeface="Tahoma"/>
              </a:rPr>
              <a:t> </a:t>
            </a:r>
            <a:r>
              <a:rPr sz="1600" spc="80" dirty="0">
                <a:solidFill>
                  <a:schemeClr val="accent1">
                    <a:lumMod val="50000"/>
                  </a:schemeClr>
                </a:solidFill>
                <a:latin typeface="Tahoma"/>
                <a:cs typeface="Tahoma"/>
              </a:rPr>
              <a:t>d’essai</a:t>
            </a:r>
            <a:r>
              <a:rPr sz="1600" spc="-35" dirty="0">
                <a:solidFill>
                  <a:schemeClr val="accent1">
                    <a:lumMod val="50000"/>
                  </a:schemeClr>
                </a:solidFill>
                <a:latin typeface="Tahoma"/>
                <a:cs typeface="Tahoma"/>
              </a:rPr>
              <a:t> </a:t>
            </a:r>
            <a:r>
              <a:rPr sz="1600" spc="110" dirty="0">
                <a:solidFill>
                  <a:schemeClr val="accent1">
                    <a:lumMod val="50000"/>
                  </a:schemeClr>
                </a:solidFill>
                <a:latin typeface="Tahoma"/>
                <a:cs typeface="Tahoma"/>
              </a:rPr>
              <a:t>et</a:t>
            </a:r>
            <a:r>
              <a:rPr sz="1600" spc="-60" dirty="0">
                <a:solidFill>
                  <a:schemeClr val="accent1">
                    <a:lumMod val="50000"/>
                  </a:schemeClr>
                </a:solidFill>
                <a:latin typeface="Tahoma"/>
                <a:cs typeface="Tahoma"/>
              </a:rPr>
              <a:t> </a:t>
            </a:r>
            <a:r>
              <a:rPr sz="1600" spc="180" dirty="0">
                <a:solidFill>
                  <a:schemeClr val="accent1">
                    <a:lumMod val="50000"/>
                  </a:schemeClr>
                </a:solidFill>
                <a:latin typeface="Tahoma"/>
                <a:cs typeface="Tahoma"/>
              </a:rPr>
              <a:t>du</a:t>
            </a:r>
            <a:r>
              <a:rPr sz="1600" spc="-50" dirty="0">
                <a:solidFill>
                  <a:schemeClr val="accent1">
                    <a:lumMod val="50000"/>
                  </a:schemeClr>
                </a:solidFill>
                <a:latin typeface="Tahoma"/>
                <a:cs typeface="Tahoma"/>
              </a:rPr>
              <a:t> </a:t>
            </a:r>
            <a:r>
              <a:rPr sz="1600" spc="50" dirty="0">
                <a:solidFill>
                  <a:schemeClr val="accent1">
                    <a:lumMod val="50000"/>
                  </a:schemeClr>
                </a:solidFill>
                <a:latin typeface="Tahoma"/>
                <a:cs typeface="Tahoma"/>
              </a:rPr>
              <a:t>préavis.</a:t>
            </a:r>
            <a:endParaRPr sz="1600" dirty="0">
              <a:solidFill>
                <a:schemeClr val="accent1">
                  <a:lumMod val="50000"/>
                </a:schemeClr>
              </a:solidFill>
              <a:latin typeface="Tahoma"/>
              <a:cs typeface="Tahoma"/>
            </a:endParaRPr>
          </a:p>
        </p:txBody>
      </p:sp>
    </p:spTree>
    <p:extLst>
      <p:ext uri="{BB962C8B-B14F-4D97-AF65-F5344CB8AC3E}">
        <p14:creationId xmlns:p14="http://schemas.microsoft.com/office/powerpoint/2010/main" val="299841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699E-0C77-1213-7C8D-248B73C4A65F}"/>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329206EC-FFF1-C7DB-36E4-C9E368AC6E59}"/>
              </a:ext>
            </a:extLst>
          </p:cNvPr>
          <p:cNvSpPr txBox="1"/>
          <p:nvPr/>
        </p:nvSpPr>
        <p:spPr>
          <a:xfrm>
            <a:off x="3952875" y="304800"/>
            <a:ext cx="4956806" cy="584775"/>
          </a:xfrm>
          <a:prstGeom prst="rect">
            <a:avLst/>
          </a:prstGeom>
          <a:noFill/>
        </p:spPr>
        <p:txBody>
          <a:bodyPr wrap="none" rtlCol="0">
            <a:spAutoFit/>
          </a:bodyPr>
          <a:lstStyle/>
          <a:p>
            <a:pPr marL="342900" indent="-342900" algn="l"/>
            <a:r>
              <a:rPr lang="fr-FR" sz="3200" dirty="0">
                <a:solidFill>
                  <a:srgbClr val="16BBEE"/>
                </a:solidFill>
                <a:latin typeface="Berlin Sans FB Demi" pitchFamily="34" charset="0"/>
              </a:rPr>
              <a:t>5. Points liés à la personne</a:t>
            </a:r>
          </a:p>
        </p:txBody>
      </p:sp>
      <p:graphicFrame>
        <p:nvGraphicFramePr>
          <p:cNvPr id="7" name="Tableau 6">
            <a:extLst>
              <a:ext uri="{FF2B5EF4-FFF2-40B4-BE49-F238E27FC236}">
                <a16:creationId xmlns:a16="http://schemas.microsoft.com/office/drawing/2014/main" id="{51354767-7932-6207-AED3-4E27E731A469}"/>
              </a:ext>
            </a:extLst>
          </p:cNvPr>
          <p:cNvGraphicFramePr>
            <a:graphicFrameLocks noGrp="1"/>
          </p:cNvGraphicFramePr>
          <p:nvPr/>
        </p:nvGraphicFramePr>
        <p:xfrm>
          <a:off x="508000" y="2024591"/>
          <a:ext cx="11226800" cy="2747435"/>
        </p:xfrm>
        <a:graphic>
          <a:graphicData uri="http://schemas.openxmlformats.org/drawingml/2006/table">
            <a:tbl>
              <a:tblPr firstRow="1" bandRow="1">
                <a:tableStyleId>{21E4AEA4-8DFA-4A89-87EB-49C32662AFE0}</a:tableStyleId>
              </a:tblPr>
              <a:tblGrid>
                <a:gridCol w="4654725">
                  <a:extLst>
                    <a:ext uri="{9D8B030D-6E8A-4147-A177-3AD203B41FA5}">
                      <a16:colId xmlns:a16="http://schemas.microsoft.com/office/drawing/2014/main" val="20000"/>
                    </a:ext>
                  </a:extLst>
                </a:gridCol>
                <a:gridCol w="2071938">
                  <a:extLst>
                    <a:ext uri="{9D8B030D-6E8A-4147-A177-3AD203B41FA5}">
                      <a16:colId xmlns:a16="http://schemas.microsoft.com/office/drawing/2014/main" val="20001"/>
                    </a:ext>
                  </a:extLst>
                </a:gridCol>
                <a:gridCol w="4500137">
                  <a:extLst>
                    <a:ext uri="{9D8B030D-6E8A-4147-A177-3AD203B41FA5}">
                      <a16:colId xmlns:a16="http://schemas.microsoft.com/office/drawing/2014/main" val="20002"/>
                    </a:ext>
                  </a:extLst>
                </a:gridCol>
              </a:tblGrid>
              <a:tr h="549487">
                <a:tc>
                  <a:txBody>
                    <a:bodyPr/>
                    <a:lstStyle/>
                    <a:p>
                      <a:pPr algn="ctr"/>
                      <a:r>
                        <a:rPr lang="fr-FR" dirty="0"/>
                        <a:t>Ancienneté</a:t>
                      </a:r>
                    </a:p>
                  </a:txBody>
                  <a:tcPr/>
                </a:tc>
                <a:tc>
                  <a:txBody>
                    <a:bodyPr/>
                    <a:lstStyle/>
                    <a:p>
                      <a:pPr algn="ctr"/>
                      <a:r>
                        <a:rPr lang="fr-FR" dirty="0"/>
                        <a:t>Analyse triennale</a:t>
                      </a:r>
                    </a:p>
                  </a:txBody>
                  <a:tcPr/>
                </a:tc>
                <a:tc>
                  <a:txBody>
                    <a:bodyPr/>
                    <a:lstStyle/>
                    <a:p>
                      <a:pPr algn="ctr"/>
                      <a:r>
                        <a:rPr lang="fr-FR" dirty="0"/>
                        <a:t>Valorisation</a:t>
                      </a:r>
                      <a:r>
                        <a:rPr lang="fr-FR" baseline="0" dirty="0"/>
                        <a:t> formation professionnelle</a:t>
                      </a:r>
                      <a:endParaRPr lang="fr-FR" dirty="0"/>
                    </a:p>
                  </a:txBody>
                  <a:tcPr/>
                </a:tc>
                <a:extLst>
                  <a:ext uri="{0D108BD9-81ED-4DB2-BD59-A6C34878D82A}">
                    <a16:rowId xmlns:a16="http://schemas.microsoft.com/office/drawing/2014/main" val="10000"/>
                  </a:ext>
                </a:extLst>
              </a:tr>
              <a:tr h="549487">
                <a:tc>
                  <a:txBody>
                    <a:bodyPr/>
                    <a:lstStyle/>
                    <a:p>
                      <a:r>
                        <a:rPr lang="fr-FR" dirty="0"/>
                        <a:t>Strate I : 6 points dès la 2</a:t>
                      </a:r>
                      <a:r>
                        <a:rPr lang="fr-FR" baseline="30000" dirty="0"/>
                        <a:t>ème</a:t>
                      </a:r>
                      <a:r>
                        <a:rPr lang="fr-FR" dirty="0"/>
                        <a:t> année</a:t>
                      </a:r>
                    </a:p>
                  </a:txBody>
                  <a:tcPr/>
                </a:tc>
                <a:tc rowSpan="4">
                  <a:txBody>
                    <a:bodyPr/>
                    <a:lstStyle/>
                    <a:p>
                      <a:pPr algn="ctr"/>
                      <a:r>
                        <a:rPr lang="fr-FR" dirty="0"/>
                        <a:t>15 points</a:t>
                      </a:r>
                    </a:p>
                    <a:p>
                      <a:pPr algn="ctr"/>
                      <a:endParaRPr lang="fr-FR" dirty="0"/>
                    </a:p>
                  </a:txBody>
                  <a:tcPr/>
                </a:tc>
                <a:tc rowSpan="4">
                  <a:txBody>
                    <a:bodyPr/>
                    <a:lstStyle/>
                    <a:p>
                      <a:r>
                        <a:rPr lang="fr-FR" sz="1800" b="0" i="0" kern="1200" dirty="0">
                          <a:solidFill>
                            <a:schemeClr val="dk1"/>
                          </a:solidFill>
                          <a:latin typeface="+mn-lt"/>
                          <a:ea typeface="+mn-ea"/>
                          <a:cs typeface="+mn-cs"/>
                        </a:rPr>
                        <a:t>Lors d’un départ en formation, l’employeur et le salarié s’entendent dans un document « </a:t>
                      </a:r>
                      <a:r>
                        <a:rPr lang="fr-FR" sz="1800" b="1" i="0" kern="1200" dirty="0">
                          <a:solidFill>
                            <a:schemeClr val="dk1"/>
                          </a:solidFill>
                          <a:latin typeface="+mn-lt"/>
                          <a:ea typeface="+mn-ea"/>
                          <a:cs typeface="+mn-cs"/>
                        </a:rPr>
                        <a:t>engagements réciproques</a:t>
                      </a:r>
                      <a:r>
                        <a:rPr lang="fr-FR" sz="1800" b="0" i="0" kern="1200" dirty="0">
                          <a:solidFill>
                            <a:schemeClr val="dk1"/>
                          </a:solidFill>
                          <a:latin typeface="+mn-lt"/>
                          <a:ea typeface="+mn-ea"/>
                          <a:cs typeface="+mn-cs"/>
                        </a:rPr>
                        <a:t> » des conséquences au regard du projet et du parcours.</a:t>
                      </a:r>
                      <a:endParaRPr lang="fr-FR" dirty="0"/>
                    </a:p>
                  </a:txBody>
                  <a:tcPr/>
                </a:tc>
                <a:extLst>
                  <a:ext uri="{0D108BD9-81ED-4DB2-BD59-A6C34878D82A}">
                    <a16:rowId xmlns:a16="http://schemas.microsoft.com/office/drawing/2014/main" val="10001"/>
                  </a:ext>
                </a:extLst>
              </a:tr>
              <a:tr h="549487">
                <a:tc>
                  <a:txBody>
                    <a:bodyPr/>
                    <a:lstStyle/>
                    <a:p>
                      <a:r>
                        <a:rPr lang="fr-FR" dirty="0"/>
                        <a:t>Strate II : 5 points dès la 2</a:t>
                      </a:r>
                      <a:r>
                        <a:rPr lang="fr-FR" baseline="30000" dirty="0"/>
                        <a:t>ème</a:t>
                      </a:r>
                      <a:r>
                        <a:rPr lang="fr-FR" baseline="0" dirty="0"/>
                        <a:t> année</a:t>
                      </a:r>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0002"/>
                  </a:ext>
                </a:extLst>
              </a:tr>
              <a:tr h="549487">
                <a:tc>
                  <a:txBody>
                    <a:bodyPr/>
                    <a:lstStyle/>
                    <a:p>
                      <a:r>
                        <a:rPr lang="fr-FR" dirty="0"/>
                        <a:t>Strate III: 5 points dès la 3</a:t>
                      </a:r>
                      <a:r>
                        <a:rPr lang="fr-FR" baseline="30000" dirty="0"/>
                        <a:t>ème</a:t>
                      </a:r>
                      <a:r>
                        <a:rPr lang="fr-FR" dirty="0"/>
                        <a:t> année</a:t>
                      </a:r>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0003"/>
                  </a:ext>
                </a:extLst>
              </a:tr>
              <a:tr h="549487">
                <a:tc>
                  <a:txBody>
                    <a:bodyPr/>
                    <a:lstStyle/>
                    <a:p>
                      <a:r>
                        <a:rPr lang="fr-FR" dirty="0"/>
                        <a:t>Strate IV : 5 points dès la 4</a:t>
                      </a:r>
                      <a:r>
                        <a:rPr lang="fr-FR" baseline="30000" dirty="0"/>
                        <a:t>ème</a:t>
                      </a:r>
                      <a:r>
                        <a:rPr lang="fr-FR" dirty="0"/>
                        <a:t> année</a:t>
                      </a:r>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0702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3F29-7A70-ABF1-06A4-3737DD7E97B4}"/>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01CBCC7-F69D-0561-C138-3CA6DE354893}"/>
              </a:ext>
            </a:extLst>
          </p:cNvPr>
          <p:cNvSpPr>
            <a:spLocks noGrp="1"/>
          </p:cNvSpPr>
          <p:nvPr>
            <p:ph type="title"/>
          </p:nvPr>
        </p:nvSpPr>
        <p:spPr>
          <a:xfrm>
            <a:off x="3524135" y="150654"/>
            <a:ext cx="6005945" cy="551963"/>
          </a:xfrm>
        </p:spPr>
        <p:txBody>
          <a:bodyPr>
            <a:normAutofit fontScale="90000"/>
          </a:bodyPr>
          <a:lstStyle/>
          <a:p>
            <a:r>
              <a:rPr lang="fr-FR" dirty="0"/>
              <a:t>La Fiche de Classification</a:t>
            </a:r>
          </a:p>
        </p:txBody>
      </p:sp>
      <p:sp>
        <p:nvSpPr>
          <p:cNvPr id="3" name="ZoneTexte 2">
            <a:extLst>
              <a:ext uri="{FF2B5EF4-FFF2-40B4-BE49-F238E27FC236}">
                <a16:creationId xmlns:a16="http://schemas.microsoft.com/office/drawing/2014/main" id="{F855B05F-3772-F4DE-A854-C55850E80D08}"/>
              </a:ext>
            </a:extLst>
          </p:cNvPr>
          <p:cNvSpPr txBox="1"/>
          <p:nvPr/>
        </p:nvSpPr>
        <p:spPr>
          <a:xfrm>
            <a:off x="157480" y="951398"/>
            <a:ext cx="11877040" cy="4955203"/>
          </a:xfrm>
          <a:prstGeom prst="rect">
            <a:avLst/>
          </a:prstGeom>
          <a:noFill/>
        </p:spPr>
        <p:txBody>
          <a:bodyPr wrap="square">
            <a:spAutoFit/>
          </a:bodyPr>
          <a:lstStyle/>
          <a:p>
            <a:pPr marL="182563" lvl="0" algn="just">
              <a:spcBef>
                <a:spcPts val="600"/>
              </a:spcBef>
              <a:defRPr/>
            </a:pPr>
            <a:r>
              <a:rPr lang="fr-FR" sz="2200" dirty="0">
                <a:solidFill>
                  <a:srgbClr val="002060"/>
                </a:solidFill>
              </a:rPr>
              <a:t>Pour la détermination du nombre de points liés à l’ancienneté, sont pris en compte :</a:t>
            </a:r>
          </a:p>
          <a:p>
            <a:pPr marL="803275" lvl="0" indent="-265113" algn="just">
              <a:spcBef>
                <a:spcPts val="600"/>
              </a:spcBef>
              <a:buBlip>
                <a:blip r:embed="rId2"/>
              </a:buBlip>
              <a:defRPr/>
            </a:pPr>
            <a:r>
              <a:rPr lang="fr-FR" sz="2200" dirty="0">
                <a:solidFill>
                  <a:srgbClr val="002060"/>
                </a:solidFill>
              </a:rPr>
              <a:t>L’ancienneté réelle comme salarié de droit privé dans les établissements ou structures relevant de la présente convention collective, ou dans un établissement d’enseignement agricole privé, qu’elles qu’aient été les fonctions exercées ;</a:t>
            </a:r>
          </a:p>
          <a:p>
            <a:pPr marL="803275" lvl="0" indent="-265113" algn="just">
              <a:spcBef>
                <a:spcPts val="600"/>
              </a:spcBef>
              <a:buBlip>
                <a:blip r:embed="rId2"/>
              </a:buBlip>
              <a:defRPr/>
            </a:pPr>
            <a:r>
              <a:rPr lang="fr-FR" sz="2200" dirty="0">
                <a:solidFill>
                  <a:srgbClr val="002060"/>
                </a:solidFill>
              </a:rPr>
              <a:t>La durée d’engagement de Service Civique exécuté dans un établissement ou structures relevant de la présente convention collective inscrite sur l’attestation de service civique remise par l’Agence du Service Civique au terme de la mission </a:t>
            </a:r>
            <a:r>
              <a:rPr lang="fr-FR" dirty="0">
                <a:solidFill>
                  <a:srgbClr val="002060"/>
                </a:solidFill>
              </a:rPr>
              <a:t>(Nouveauté CC EPNL, applicable au 01/09/22)</a:t>
            </a:r>
          </a:p>
          <a:p>
            <a:pPr marL="803275" lvl="0" indent="-265113" algn="just">
              <a:spcBef>
                <a:spcPts val="600"/>
              </a:spcBef>
              <a:buBlip>
                <a:blip r:embed="rId2"/>
              </a:buBlip>
              <a:defRPr/>
            </a:pPr>
            <a:r>
              <a:rPr lang="fr-FR" sz="2200" dirty="0">
                <a:solidFill>
                  <a:srgbClr val="002060"/>
                </a:solidFill>
              </a:rPr>
              <a:t>Les temps de congés pour mandat syndical ou civique ou pour convenance personnelle, s’ils sont employés au service de l’enseignement ou au perfectionnement professionnel</a:t>
            </a:r>
          </a:p>
          <a:p>
            <a:pPr marL="803275" lvl="0" indent="-265113" algn="just">
              <a:spcBef>
                <a:spcPts val="600"/>
              </a:spcBef>
              <a:buBlip>
                <a:blip r:embed="rId2"/>
              </a:buBlip>
              <a:defRPr/>
            </a:pPr>
            <a:r>
              <a:rPr lang="fr-FR" sz="2200" dirty="0">
                <a:solidFill>
                  <a:srgbClr val="002060"/>
                </a:solidFill>
              </a:rPr>
              <a:t>La durée du congé parental d’éducation dans son intégralité (c’est le cas depuis 2017)</a:t>
            </a:r>
          </a:p>
          <a:p>
            <a:pPr marL="803275" lvl="0" indent="-265113" algn="just">
              <a:spcBef>
                <a:spcPts val="600"/>
              </a:spcBef>
              <a:buBlip>
                <a:blip r:embed="rId2"/>
              </a:buBlip>
              <a:defRPr/>
            </a:pPr>
            <a:r>
              <a:rPr lang="fr-FR" sz="2200" dirty="0">
                <a:solidFill>
                  <a:srgbClr val="002060"/>
                </a:solidFill>
              </a:rPr>
              <a:t>Des éléments propres au salarié (ancienneté, formation professionnelle)</a:t>
            </a:r>
          </a:p>
          <a:p>
            <a:pPr marL="182563" lvl="0" algn="just">
              <a:spcBef>
                <a:spcPts val="600"/>
              </a:spcBef>
              <a:defRPr/>
            </a:pPr>
            <a:r>
              <a:rPr lang="fr-FR" sz="2200" dirty="0">
                <a:solidFill>
                  <a:srgbClr val="002060"/>
                </a:solidFill>
              </a:rPr>
              <a:t>Pour les salariés à temps partiel et les salariés en congé parental d’éducation, l’ancienneté est décomptée comme s’ils étaient employés à temps complet</a:t>
            </a:r>
          </a:p>
        </p:txBody>
      </p:sp>
    </p:spTree>
    <p:extLst>
      <p:ext uri="{BB962C8B-B14F-4D97-AF65-F5344CB8AC3E}">
        <p14:creationId xmlns:p14="http://schemas.microsoft.com/office/powerpoint/2010/main" val="3795873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DBD5-C19C-B672-CEE2-8C554F3FE63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387B1A6-BD80-7A26-043F-64666F0BEBFE}"/>
              </a:ext>
            </a:extLst>
          </p:cNvPr>
          <p:cNvSpPr txBox="1"/>
          <p:nvPr/>
        </p:nvSpPr>
        <p:spPr>
          <a:xfrm>
            <a:off x="565156" y="727015"/>
            <a:ext cx="11423643" cy="6878806"/>
          </a:xfrm>
          <a:prstGeom prst="rect">
            <a:avLst/>
          </a:prstGeom>
          <a:noFill/>
        </p:spPr>
        <p:txBody>
          <a:bodyPr wrap="square">
            <a:spAutoFit/>
          </a:bodyPr>
          <a:lstStyle/>
          <a:p>
            <a:pPr marL="182563" lvl="0" algn="just">
              <a:spcBef>
                <a:spcPts val="600"/>
              </a:spcBef>
              <a:defRPr/>
            </a:pPr>
            <a:r>
              <a:rPr lang="fr-FR" sz="2200" b="1" dirty="0">
                <a:solidFill>
                  <a:srgbClr val="002060"/>
                </a:solidFill>
              </a:rPr>
              <a:t>La formation professionnelle </a:t>
            </a:r>
            <a:r>
              <a:rPr lang="fr-FR" sz="2200" dirty="0">
                <a:solidFill>
                  <a:srgbClr val="002060"/>
                </a:solidFill>
              </a:rPr>
              <a:t>:</a:t>
            </a:r>
          </a:p>
          <a:p>
            <a:pPr marL="803275" lvl="0" indent="-265113" algn="just">
              <a:buBlip>
                <a:blip r:embed="rId2"/>
              </a:buBlip>
              <a:defRPr/>
            </a:pPr>
            <a:r>
              <a:rPr lang="fr-FR" sz="2200" dirty="0">
                <a:solidFill>
                  <a:srgbClr val="002060"/>
                </a:solidFill>
              </a:rPr>
              <a:t>La valorisation de la formation professionnelle qui existait avant la convention collective de septembre 2022 a disparu (pour rappel 25 points lors d’un départ en formation par période quinquennale, 30 points à titre d’indemnité de sanction en l’absence de départ en formation)</a:t>
            </a:r>
          </a:p>
          <a:p>
            <a:pPr marL="803275" lvl="0" algn="just">
              <a:defRPr/>
            </a:pPr>
            <a:r>
              <a:rPr lang="fr-FR" sz="2200" dirty="0">
                <a:solidFill>
                  <a:srgbClr val="002060"/>
                </a:solidFill>
              </a:rPr>
              <a:t>Il est toujours possible de valoriser le départ en formation d’un salarié</a:t>
            </a:r>
          </a:p>
          <a:p>
            <a:pPr marL="803275" lvl="0" algn="just">
              <a:defRPr/>
            </a:pPr>
            <a:r>
              <a:rPr lang="fr-FR" sz="2200" dirty="0">
                <a:solidFill>
                  <a:srgbClr val="002060"/>
                </a:solidFill>
              </a:rPr>
              <a:t>Conseil : formaliser avant le départ en formation la valorisation (ou non) qui en sera faite par le biais d’un dossier d’engagement réciproque.</a:t>
            </a:r>
          </a:p>
          <a:p>
            <a:pPr marL="803275" lvl="0" algn="just">
              <a:defRPr/>
            </a:pPr>
            <a:endParaRPr lang="fr-FR" sz="2200" dirty="0">
              <a:solidFill>
                <a:srgbClr val="002060"/>
              </a:solidFill>
            </a:endParaRPr>
          </a:p>
          <a:p>
            <a:pPr marL="182563" lvl="0" algn="just">
              <a:spcBef>
                <a:spcPts val="600"/>
              </a:spcBef>
              <a:defRPr/>
            </a:pPr>
            <a:r>
              <a:rPr lang="fr-FR" sz="2200" b="1" dirty="0">
                <a:solidFill>
                  <a:srgbClr val="002060"/>
                </a:solidFill>
              </a:rPr>
              <a:t>L’implication professionnelle </a:t>
            </a:r>
            <a:r>
              <a:rPr lang="fr-FR" sz="2200" dirty="0">
                <a:solidFill>
                  <a:srgbClr val="002060"/>
                </a:solidFill>
              </a:rPr>
              <a:t>:</a:t>
            </a:r>
          </a:p>
          <a:p>
            <a:pPr marL="803275" lvl="0" indent="-265113" algn="just">
              <a:spcBef>
                <a:spcPts val="600"/>
              </a:spcBef>
              <a:buBlip>
                <a:blip r:embed="rId2"/>
              </a:buBlip>
              <a:defRPr/>
            </a:pPr>
            <a:r>
              <a:rPr lang="fr-FR" sz="2200" dirty="0">
                <a:solidFill>
                  <a:srgbClr val="002060"/>
                </a:solidFill>
              </a:rPr>
              <a:t>L’article 4.1.3.6 de la CC EPNL prévoit que l’employeur détermine, en application des dispositions légales en vigueur et dans le respect de la jurisprudence, les conditions dans lesquelles les salariés bénéficient de cet élément de reconnaissance de la personne comme composante de la rémunération du salarié.</a:t>
            </a:r>
          </a:p>
          <a:p>
            <a:pPr marL="803275" lvl="0" algn="just">
              <a:defRPr/>
            </a:pPr>
            <a:r>
              <a:rPr lang="fr-FR" sz="2200" dirty="0">
                <a:solidFill>
                  <a:srgbClr val="002060"/>
                </a:solidFill>
              </a:rPr>
              <a:t>Doit faire l’objet d’une vraie politique RH</a:t>
            </a:r>
          </a:p>
          <a:p>
            <a:pPr marL="803275" lvl="0" algn="just">
              <a:defRPr/>
            </a:pPr>
            <a:r>
              <a:rPr lang="fr-FR" sz="2200" dirty="0">
                <a:solidFill>
                  <a:srgbClr val="002060"/>
                </a:solidFill>
              </a:rPr>
              <a:t>Attention aux inégalités de traitement entre les salariés « à travail égal, salaire égal »</a:t>
            </a:r>
          </a:p>
          <a:p>
            <a:pPr marL="803275" lvl="0" algn="just">
              <a:spcBef>
                <a:spcPts val="600"/>
              </a:spcBef>
              <a:defRPr/>
            </a:pPr>
            <a:endParaRPr lang="fr-FR" sz="2200" dirty="0">
              <a:solidFill>
                <a:srgbClr val="002060"/>
              </a:solidFill>
            </a:endParaRPr>
          </a:p>
          <a:p>
            <a:pPr marL="803275" lvl="0" indent="-265113" algn="just">
              <a:spcBef>
                <a:spcPts val="3600"/>
              </a:spcBef>
              <a:buBlip>
                <a:blip r:embed="rId2"/>
              </a:buBlip>
              <a:defRPr/>
            </a:pPr>
            <a:endParaRPr lang="fr-FR" sz="2200" dirty="0">
              <a:solidFill>
                <a:srgbClr val="002060"/>
              </a:solidFill>
            </a:endParaRPr>
          </a:p>
        </p:txBody>
      </p:sp>
      <p:sp>
        <p:nvSpPr>
          <p:cNvPr id="6" name="ZoneTexte 5">
            <a:extLst>
              <a:ext uri="{FF2B5EF4-FFF2-40B4-BE49-F238E27FC236}">
                <a16:creationId xmlns:a16="http://schemas.microsoft.com/office/drawing/2014/main" id="{7B25C58D-08C7-D4EE-732F-FB9ABD792987}"/>
              </a:ext>
            </a:extLst>
          </p:cNvPr>
          <p:cNvSpPr txBox="1"/>
          <p:nvPr/>
        </p:nvSpPr>
        <p:spPr>
          <a:xfrm>
            <a:off x="3952875" y="142240"/>
            <a:ext cx="4956806" cy="584775"/>
          </a:xfrm>
          <a:prstGeom prst="rect">
            <a:avLst/>
          </a:prstGeom>
          <a:noFill/>
        </p:spPr>
        <p:txBody>
          <a:bodyPr wrap="none" rtlCol="0">
            <a:spAutoFit/>
          </a:bodyPr>
          <a:lstStyle/>
          <a:p>
            <a:pPr marL="342900" indent="-342900" algn="l"/>
            <a:r>
              <a:rPr lang="fr-FR" sz="3200" dirty="0">
                <a:solidFill>
                  <a:srgbClr val="16BBEE"/>
                </a:solidFill>
                <a:latin typeface="Berlin Sans FB Demi" pitchFamily="34" charset="0"/>
              </a:rPr>
              <a:t>5. Points liés à la personne</a:t>
            </a:r>
          </a:p>
        </p:txBody>
      </p:sp>
    </p:spTree>
    <p:extLst>
      <p:ext uri="{BB962C8B-B14F-4D97-AF65-F5344CB8AC3E}">
        <p14:creationId xmlns:p14="http://schemas.microsoft.com/office/powerpoint/2010/main" val="209508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BF46-C874-99B1-2B9C-0F7DC6E8F9A5}"/>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8B240252-EA40-85DC-79E5-7EAE12F3A831}"/>
              </a:ext>
            </a:extLst>
          </p:cNvPr>
          <p:cNvSpPr>
            <a:spLocks noGrp="1"/>
          </p:cNvSpPr>
          <p:nvPr>
            <p:ph type="title"/>
          </p:nvPr>
        </p:nvSpPr>
        <p:spPr>
          <a:xfrm>
            <a:off x="5092261" y="320848"/>
            <a:ext cx="6616363" cy="659691"/>
          </a:xfrm>
        </p:spPr>
        <p:txBody>
          <a:bodyPr>
            <a:noAutofit/>
          </a:bodyPr>
          <a:lstStyle/>
          <a:p>
            <a:pPr algn="r"/>
            <a:r>
              <a:rPr lang="fr-FR" sz="3300" dirty="0">
                <a:solidFill>
                  <a:schemeClr val="accent1">
                    <a:lumMod val="75000"/>
                  </a:schemeClr>
                </a:solidFill>
              </a:rPr>
              <a:t>CUI -  NOUVEL ARRETE PREFECTORAL</a:t>
            </a:r>
          </a:p>
        </p:txBody>
      </p:sp>
      <p:sp>
        <p:nvSpPr>
          <p:cNvPr id="9" name="Flèche : droite 8">
            <a:extLst>
              <a:ext uri="{FF2B5EF4-FFF2-40B4-BE49-F238E27FC236}">
                <a16:creationId xmlns:a16="http://schemas.microsoft.com/office/drawing/2014/main" id="{72E830AB-E3FD-0E87-52F5-A8FA898FF82A}"/>
              </a:ext>
            </a:extLst>
          </p:cNvPr>
          <p:cNvSpPr/>
          <p:nvPr/>
        </p:nvSpPr>
        <p:spPr>
          <a:xfrm>
            <a:off x="1075595" y="2770905"/>
            <a:ext cx="38862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droite 11">
            <a:extLst>
              <a:ext uri="{FF2B5EF4-FFF2-40B4-BE49-F238E27FC236}">
                <a16:creationId xmlns:a16="http://schemas.microsoft.com/office/drawing/2014/main" id="{FAFBC54B-B443-D2D0-0F32-2BB5FF96E23C}"/>
              </a:ext>
            </a:extLst>
          </p:cNvPr>
          <p:cNvSpPr/>
          <p:nvPr/>
        </p:nvSpPr>
        <p:spPr>
          <a:xfrm>
            <a:off x="1075595" y="3447999"/>
            <a:ext cx="38862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5CBA3440-427A-B8CE-3042-FDCC8092A08E}"/>
              </a:ext>
            </a:extLst>
          </p:cNvPr>
          <p:cNvSpPr/>
          <p:nvPr/>
        </p:nvSpPr>
        <p:spPr>
          <a:xfrm>
            <a:off x="822407" y="980539"/>
            <a:ext cx="9572324" cy="5526128"/>
          </a:xfrm>
          <a:prstGeom prst="rect">
            <a:avLst/>
          </a:prstGeom>
        </p:spPr>
        <p:txBody>
          <a:bodyPr wrap="square">
            <a:spAutoFit/>
          </a:bodyPr>
          <a:lstStyle/>
          <a:p>
            <a:pPr lvl="0" algn="just" defTabSz="1289050">
              <a:lnSpc>
                <a:spcPct val="90000"/>
              </a:lnSpc>
              <a:spcBef>
                <a:spcPct val="0"/>
              </a:spcBef>
              <a:spcAft>
                <a:spcPct val="35000"/>
              </a:spcAft>
            </a:pPr>
            <a:r>
              <a:rPr lang="fr-FR" sz="2200" dirty="0">
                <a:solidFill>
                  <a:schemeClr val="accent1">
                    <a:lumMod val="75000"/>
                  </a:schemeClr>
                </a:solidFill>
                <a:latin typeface="+mj-lt"/>
              </a:rPr>
              <a:t>Le préfet de la Région Bretagne a pris un nouvel arrêté en date </a:t>
            </a:r>
            <a:r>
              <a:rPr lang="fr-FR" sz="2200" b="1" dirty="0">
                <a:solidFill>
                  <a:schemeClr val="accent1">
                    <a:lumMod val="75000"/>
                  </a:schemeClr>
                </a:solidFill>
                <a:latin typeface="+mj-lt"/>
              </a:rPr>
              <a:t>du 24 mars 2025</a:t>
            </a:r>
            <a:r>
              <a:rPr lang="fr-FR" sz="2200" dirty="0">
                <a:solidFill>
                  <a:schemeClr val="accent1">
                    <a:lumMod val="75000"/>
                  </a:schemeClr>
                </a:solidFill>
                <a:latin typeface="+mj-lt"/>
              </a:rPr>
              <a:t> fixant les modalités de financement ainsi que les conditions d’attribution des contrats aidés.</a:t>
            </a:r>
            <a:endParaRPr lang="fr-FR" sz="2200" dirty="0">
              <a:solidFill>
                <a:schemeClr val="accent1">
                  <a:lumMod val="75000"/>
                </a:schemeClr>
              </a:solidFill>
              <a:latin typeface="+mj-lt"/>
              <a:cs typeface="Calibri" panose="020F0502020204030204" pitchFamily="34" charset="0"/>
            </a:endParaRPr>
          </a:p>
          <a:p>
            <a:r>
              <a:rPr lang="fr-FR" sz="2200" dirty="0">
                <a:solidFill>
                  <a:schemeClr val="accent1">
                    <a:lumMod val="75000"/>
                  </a:schemeClr>
                </a:solidFill>
                <a:latin typeface="+mj-lt"/>
              </a:rPr>
              <a:t>Cette réduction du nombre de contrats se traduit : </a:t>
            </a:r>
          </a:p>
          <a:p>
            <a:r>
              <a:rPr lang="fr-FR" sz="2200" dirty="0">
                <a:solidFill>
                  <a:schemeClr val="accent1">
                    <a:lumMod val="75000"/>
                  </a:schemeClr>
                </a:solidFill>
                <a:latin typeface="+mj-lt"/>
              </a:rPr>
              <a:t> </a:t>
            </a:r>
          </a:p>
          <a:p>
            <a:pPr lvl="0" algn="just"/>
            <a:r>
              <a:rPr lang="fr-FR" sz="2200" dirty="0">
                <a:solidFill>
                  <a:schemeClr val="accent1">
                    <a:lumMod val="75000"/>
                  </a:schemeClr>
                </a:solidFill>
                <a:latin typeface="+mj-lt"/>
              </a:rPr>
              <a:t>	par la révision des publics bénéficiaires : la priorité de l’Etat, est </a:t>
            </a:r>
          </a:p>
          <a:p>
            <a:pPr lvl="0" algn="just"/>
            <a:r>
              <a:rPr lang="fr-FR" sz="2200" dirty="0">
                <a:solidFill>
                  <a:schemeClr val="accent1">
                    <a:lumMod val="75000"/>
                  </a:schemeClr>
                </a:solidFill>
                <a:latin typeface="+mj-lt"/>
              </a:rPr>
              <a:t>	de privilégier </a:t>
            </a:r>
            <a:r>
              <a:rPr lang="fr-FR" sz="2200" b="1" dirty="0">
                <a:solidFill>
                  <a:schemeClr val="accent1">
                    <a:lumMod val="75000"/>
                  </a:schemeClr>
                </a:solidFill>
                <a:latin typeface="+mj-lt"/>
              </a:rPr>
              <a:t>les personnes reconnues travailleurs handicapés et les séniors</a:t>
            </a:r>
            <a:r>
              <a:rPr lang="fr-FR" sz="2200" dirty="0">
                <a:solidFill>
                  <a:schemeClr val="accent1">
                    <a:lumMod val="75000"/>
                  </a:schemeClr>
                </a:solidFill>
                <a:latin typeface="+mj-lt"/>
              </a:rPr>
              <a:t>.</a:t>
            </a:r>
          </a:p>
          <a:p>
            <a:pPr lvl="0" algn="just"/>
            <a:r>
              <a:rPr lang="fr-FR" sz="2200" dirty="0">
                <a:solidFill>
                  <a:schemeClr val="accent1">
                    <a:lumMod val="75000"/>
                  </a:schemeClr>
                </a:solidFill>
                <a:latin typeface="+mj-lt"/>
              </a:rPr>
              <a:t>	par la réduction de la durée de l’aide : </a:t>
            </a:r>
            <a:r>
              <a:rPr lang="fr-FR" sz="2200" b="1" dirty="0">
                <a:solidFill>
                  <a:schemeClr val="accent1">
                    <a:lumMod val="75000"/>
                  </a:schemeClr>
                </a:solidFill>
                <a:latin typeface="+mj-lt"/>
              </a:rPr>
              <a:t>les aides attribuées seront de 37 % 	sur 6 mois</a:t>
            </a:r>
            <a:r>
              <a:rPr lang="fr-FR" sz="2200" dirty="0">
                <a:solidFill>
                  <a:schemeClr val="accent1">
                    <a:lumMod val="75000"/>
                  </a:schemeClr>
                </a:solidFill>
                <a:latin typeface="+mj-lt"/>
              </a:rPr>
              <a:t>, contre 11 mois précédemment sur une base d’une durée 	hebdomadaire de 21h maximum</a:t>
            </a:r>
          </a:p>
          <a:p>
            <a:pPr lvl="0" algn="just"/>
            <a:r>
              <a:rPr lang="fr-FR" sz="2200" dirty="0">
                <a:solidFill>
                  <a:schemeClr val="accent1">
                    <a:lumMod val="75000"/>
                  </a:schemeClr>
                </a:solidFill>
                <a:latin typeface="+mj-lt"/>
              </a:rPr>
              <a:t>	Refus de tout nouveau contrat sur 2025</a:t>
            </a:r>
          </a:p>
          <a:p>
            <a:pPr algn="just"/>
            <a:r>
              <a:rPr lang="fr-FR" sz="2200" dirty="0">
                <a:solidFill>
                  <a:schemeClr val="accent1">
                    <a:lumMod val="75000"/>
                  </a:schemeClr>
                </a:solidFill>
                <a:latin typeface="+mj-lt"/>
              </a:rPr>
              <a:t> </a:t>
            </a:r>
          </a:p>
          <a:p>
            <a:pPr algn="just"/>
            <a:r>
              <a:rPr lang="fr-FR" sz="2200" dirty="0">
                <a:solidFill>
                  <a:schemeClr val="accent1">
                    <a:lumMod val="75000"/>
                  </a:schemeClr>
                </a:solidFill>
                <a:latin typeface="+mj-lt"/>
              </a:rPr>
              <a:t>Ainsi, seuls </a:t>
            </a:r>
            <a:r>
              <a:rPr lang="fr-FR" sz="2200" b="1" dirty="0">
                <a:solidFill>
                  <a:schemeClr val="accent1">
                    <a:lumMod val="75000"/>
                  </a:schemeClr>
                </a:solidFill>
                <a:latin typeface="+mj-lt"/>
              </a:rPr>
              <a:t>les dossiers de renouvellement de contrats dont les personnes sont reconnues travailleurs handicapés et les séniors </a:t>
            </a:r>
            <a:r>
              <a:rPr lang="fr-FR" sz="2200" b="1" u="sng" dirty="0">
                <a:solidFill>
                  <a:schemeClr val="accent1">
                    <a:lumMod val="75000"/>
                  </a:schemeClr>
                </a:solidFill>
                <a:latin typeface="+mj-lt"/>
              </a:rPr>
              <a:t>seront étudiés</a:t>
            </a:r>
            <a:r>
              <a:rPr lang="fr-FR" sz="2200" dirty="0">
                <a:solidFill>
                  <a:schemeClr val="accent1">
                    <a:lumMod val="75000"/>
                  </a:schemeClr>
                </a:solidFill>
                <a:latin typeface="+mj-lt"/>
              </a:rPr>
              <a:t>. </a:t>
            </a:r>
          </a:p>
          <a:p>
            <a:pPr algn="just"/>
            <a:r>
              <a:rPr lang="fr-FR" sz="2200" dirty="0">
                <a:solidFill>
                  <a:schemeClr val="accent1">
                    <a:lumMod val="75000"/>
                  </a:schemeClr>
                </a:solidFill>
                <a:latin typeface="+mj-lt"/>
              </a:rPr>
              <a:t> L’évaluation finale se fera par le prescripteur à savoir France Travail, Cap Emploi, Mission Locale.  </a:t>
            </a:r>
            <a:r>
              <a:rPr lang="fr-FR" sz="2000" dirty="0">
                <a:solidFill>
                  <a:schemeClr val="tx1">
                    <a:lumMod val="50000"/>
                  </a:schemeClr>
                </a:solidFill>
                <a:latin typeface="Calibri" panose="020F0502020204030204" pitchFamily="34" charset="0"/>
                <a:cs typeface="Calibri" panose="020F0502020204030204" pitchFamily="34" charset="0"/>
              </a:rPr>
              <a:t>	</a:t>
            </a:r>
          </a:p>
        </p:txBody>
      </p:sp>
      <p:sp>
        <p:nvSpPr>
          <p:cNvPr id="14" name="Flèche : droite 13">
            <a:extLst>
              <a:ext uri="{FF2B5EF4-FFF2-40B4-BE49-F238E27FC236}">
                <a16:creationId xmlns:a16="http://schemas.microsoft.com/office/drawing/2014/main" id="{12B59D63-A198-246D-2E5A-CF80D2C3C482}"/>
              </a:ext>
            </a:extLst>
          </p:cNvPr>
          <p:cNvSpPr/>
          <p:nvPr/>
        </p:nvSpPr>
        <p:spPr>
          <a:xfrm>
            <a:off x="1068624" y="4469516"/>
            <a:ext cx="38862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C9E51777-11EC-8C54-9DD8-7FAD0CED1D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5855" y="1651243"/>
            <a:ext cx="1811646" cy="1452243"/>
          </a:xfrm>
          <a:prstGeom prst="rect">
            <a:avLst/>
          </a:prstGeom>
        </p:spPr>
      </p:pic>
    </p:spTree>
    <p:extLst>
      <p:ext uri="{BB962C8B-B14F-4D97-AF65-F5344CB8AC3E}">
        <p14:creationId xmlns:p14="http://schemas.microsoft.com/office/powerpoint/2010/main" val="2546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08279-155B-2819-F158-C1D7FD201192}"/>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00B1A3E-E5C2-B71E-D490-435586D89DB1}"/>
              </a:ext>
            </a:extLst>
          </p:cNvPr>
          <p:cNvSpPr>
            <a:spLocks noGrp="1"/>
          </p:cNvSpPr>
          <p:nvPr>
            <p:ph type="title"/>
          </p:nvPr>
        </p:nvSpPr>
        <p:spPr>
          <a:xfrm>
            <a:off x="3554615" y="414814"/>
            <a:ext cx="6005945" cy="551963"/>
          </a:xfrm>
        </p:spPr>
        <p:txBody>
          <a:bodyPr>
            <a:normAutofit fontScale="90000"/>
          </a:bodyPr>
          <a:lstStyle/>
          <a:p>
            <a:r>
              <a:rPr lang="fr-FR" dirty="0"/>
              <a:t>Le Calendrier de Travail</a:t>
            </a:r>
          </a:p>
        </p:txBody>
      </p:sp>
      <p:sp>
        <p:nvSpPr>
          <p:cNvPr id="6" name="ZoneTexte 5">
            <a:extLst>
              <a:ext uri="{FF2B5EF4-FFF2-40B4-BE49-F238E27FC236}">
                <a16:creationId xmlns:a16="http://schemas.microsoft.com/office/drawing/2014/main" id="{2A3F8B5A-FDC3-FE5B-F491-169CAFB2AC10}"/>
              </a:ext>
            </a:extLst>
          </p:cNvPr>
          <p:cNvSpPr txBox="1"/>
          <p:nvPr/>
        </p:nvSpPr>
        <p:spPr>
          <a:xfrm>
            <a:off x="2178627" y="5721756"/>
            <a:ext cx="8757920" cy="430887"/>
          </a:xfrm>
          <a:prstGeom prst="rect">
            <a:avLst/>
          </a:prstGeom>
          <a:noFill/>
        </p:spPr>
        <p:txBody>
          <a:bodyPr wrap="square" rtlCol="0">
            <a:spAutoFit/>
          </a:bodyPr>
          <a:lstStyle/>
          <a:p>
            <a:pPr algn="l"/>
            <a:r>
              <a:rPr lang="fr-FR" sz="2200" dirty="0">
                <a:solidFill>
                  <a:srgbClr val="002060"/>
                </a:solidFill>
              </a:rPr>
              <a:t>Les plannings de travail sont disponibles sur le site internet de l’</a:t>
            </a:r>
            <a:r>
              <a:rPr lang="fr-FR" sz="2200" dirty="0">
                <a:hlinkClick r:id="rId2"/>
              </a:rPr>
              <a:t>UDOGEC</a:t>
            </a:r>
            <a:r>
              <a:rPr lang="fr-FR" dirty="0"/>
              <a:t> </a:t>
            </a:r>
          </a:p>
        </p:txBody>
      </p:sp>
      <p:pic>
        <p:nvPicPr>
          <p:cNvPr id="8" name="Image 7">
            <a:extLst>
              <a:ext uri="{FF2B5EF4-FFF2-40B4-BE49-F238E27FC236}">
                <a16:creationId xmlns:a16="http://schemas.microsoft.com/office/drawing/2014/main" id="{4048E7EC-4596-8277-88A8-AE49E6035016}"/>
              </a:ext>
            </a:extLst>
          </p:cNvPr>
          <p:cNvPicPr>
            <a:picLocks noChangeAspect="1"/>
          </p:cNvPicPr>
          <p:nvPr/>
        </p:nvPicPr>
        <p:blipFill>
          <a:blip r:embed="rId3"/>
          <a:stretch>
            <a:fillRect/>
          </a:stretch>
        </p:blipFill>
        <p:spPr>
          <a:xfrm>
            <a:off x="0" y="1147394"/>
            <a:ext cx="12192000" cy="4393745"/>
          </a:xfrm>
          <a:prstGeom prst="rect">
            <a:avLst/>
          </a:prstGeom>
        </p:spPr>
      </p:pic>
    </p:spTree>
    <p:extLst>
      <p:ext uri="{BB962C8B-B14F-4D97-AF65-F5344CB8AC3E}">
        <p14:creationId xmlns:p14="http://schemas.microsoft.com/office/powerpoint/2010/main" val="673012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B744-DCCA-346B-6310-E086FF292711}"/>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60C62CE3-9568-9090-7859-720CA6530173}"/>
              </a:ext>
            </a:extLst>
          </p:cNvPr>
          <p:cNvSpPr>
            <a:spLocks noGrp="1"/>
          </p:cNvSpPr>
          <p:nvPr>
            <p:ph type="title"/>
          </p:nvPr>
        </p:nvSpPr>
        <p:spPr>
          <a:xfrm>
            <a:off x="3773053" y="299832"/>
            <a:ext cx="4873107" cy="551963"/>
          </a:xfrm>
        </p:spPr>
        <p:txBody>
          <a:bodyPr>
            <a:normAutofit fontScale="90000"/>
          </a:bodyPr>
          <a:lstStyle/>
          <a:p>
            <a:r>
              <a:rPr lang="fr-FR" dirty="0"/>
              <a:t>Le Calendrier de Travail</a:t>
            </a:r>
          </a:p>
        </p:txBody>
      </p:sp>
      <p:pic>
        <p:nvPicPr>
          <p:cNvPr id="6" name="Image 5">
            <a:extLst>
              <a:ext uri="{FF2B5EF4-FFF2-40B4-BE49-F238E27FC236}">
                <a16:creationId xmlns:a16="http://schemas.microsoft.com/office/drawing/2014/main" id="{CBDC7311-429C-AD81-1489-D6C13DA34BCE}"/>
              </a:ext>
            </a:extLst>
          </p:cNvPr>
          <p:cNvPicPr>
            <a:picLocks noChangeAspect="1"/>
          </p:cNvPicPr>
          <p:nvPr/>
        </p:nvPicPr>
        <p:blipFill>
          <a:blip r:embed="rId2"/>
          <a:stretch>
            <a:fillRect/>
          </a:stretch>
        </p:blipFill>
        <p:spPr>
          <a:xfrm>
            <a:off x="585018" y="1033128"/>
            <a:ext cx="11021963" cy="4791744"/>
          </a:xfrm>
          <a:prstGeom prst="rect">
            <a:avLst/>
          </a:prstGeom>
        </p:spPr>
      </p:pic>
    </p:spTree>
    <p:extLst>
      <p:ext uri="{BB962C8B-B14F-4D97-AF65-F5344CB8AC3E}">
        <p14:creationId xmlns:p14="http://schemas.microsoft.com/office/powerpoint/2010/main" val="1628653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8A0A-9837-A816-4EBB-8256E94DB81E}"/>
            </a:ext>
          </a:extLst>
        </p:cNvPr>
        <p:cNvGrpSpPr/>
        <p:nvPr/>
      </p:nvGrpSpPr>
      <p:grpSpPr>
        <a:xfrm>
          <a:off x="0" y="0"/>
          <a:ext cx="0" cy="0"/>
          <a:chOff x="0" y="0"/>
          <a:chExt cx="0" cy="0"/>
        </a:xfrm>
      </p:grpSpPr>
      <p:sp>
        <p:nvSpPr>
          <p:cNvPr id="6" name="Titre 3">
            <a:extLst>
              <a:ext uri="{FF2B5EF4-FFF2-40B4-BE49-F238E27FC236}">
                <a16:creationId xmlns:a16="http://schemas.microsoft.com/office/drawing/2014/main" id="{0D86B0F7-4BBB-8506-4AB1-E4C9C327115C}"/>
              </a:ext>
            </a:extLst>
          </p:cNvPr>
          <p:cNvSpPr>
            <a:spLocks noGrp="1"/>
          </p:cNvSpPr>
          <p:nvPr>
            <p:ph type="title"/>
          </p:nvPr>
        </p:nvSpPr>
        <p:spPr>
          <a:xfrm>
            <a:off x="3659446" y="169341"/>
            <a:ext cx="4873107" cy="551963"/>
          </a:xfrm>
        </p:spPr>
        <p:txBody>
          <a:bodyPr>
            <a:normAutofit fontScale="90000"/>
          </a:bodyPr>
          <a:lstStyle/>
          <a:p>
            <a:r>
              <a:rPr lang="fr-FR" dirty="0"/>
              <a:t>Le Calendrier de Travail</a:t>
            </a:r>
          </a:p>
        </p:txBody>
      </p:sp>
      <p:pic>
        <p:nvPicPr>
          <p:cNvPr id="7" name="Image 6">
            <a:extLst>
              <a:ext uri="{FF2B5EF4-FFF2-40B4-BE49-F238E27FC236}">
                <a16:creationId xmlns:a16="http://schemas.microsoft.com/office/drawing/2014/main" id="{162A769F-7332-340D-518F-B907B6C1EBCF}"/>
              </a:ext>
            </a:extLst>
          </p:cNvPr>
          <p:cNvPicPr>
            <a:picLocks noChangeAspect="1"/>
          </p:cNvPicPr>
          <p:nvPr/>
        </p:nvPicPr>
        <p:blipFill>
          <a:blip r:embed="rId2"/>
          <a:stretch>
            <a:fillRect/>
          </a:stretch>
        </p:blipFill>
        <p:spPr>
          <a:xfrm>
            <a:off x="814981" y="721304"/>
            <a:ext cx="9688277" cy="6001588"/>
          </a:xfrm>
          <a:prstGeom prst="rect">
            <a:avLst/>
          </a:prstGeom>
        </p:spPr>
      </p:pic>
    </p:spTree>
    <p:extLst>
      <p:ext uri="{BB962C8B-B14F-4D97-AF65-F5344CB8AC3E}">
        <p14:creationId xmlns:p14="http://schemas.microsoft.com/office/powerpoint/2010/main" val="2974092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Formalités d’embauche par l’employeur</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43</a:t>
            </a:fld>
            <a:endParaRPr lang="fr-FR" dirty="0"/>
          </a:p>
        </p:txBody>
      </p:sp>
      <p:sp>
        <p:nvSpPr>
          <p:cNvPr id="9" name="Rectangle : coins arrondis 8">
            <a:extLst>
              <a:ext uri="{FF2B5EF4-FFF2-40B4-BE49-F238E27FC236}">
                <a16:creationId xmlns:a16="http://schemas.microsoft.com/office/drawing/2014/main" id="{556B6C88-BB17-AEF0-529E-23D9F7F364BC}"/>
              </a:ext>
            </a:extLst>
          </p:cNvPr>
          <p:cNvSpPr/>
          <p:nvPr/>
        </p:nvSpPr>
        <p:spPr>
          <a:xfrm>
            <a:off x="964736" y="193931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Déclaration Préalable à l’embauche</a:t>
            </a:r>
          </a:p>
        </p:txBody>
      </p:sp>
      <p:sp>
        <p:nvSpPr>
          <p:cNvPr id="16" name="Rectangle : coins arrondis 15">
            <a:extLst>
              <a:ext uri="{FF2B5EF4-FFF2-40B4-BE49-F238E27FC236}">
                <a16:creationId xmlns:a16="http://schemas.microsoft.com/office/drawing/2014/main" id="{FD3B7A1D-CF1D-014C-BC2F-B43D2EBAA093}"/>
              </a:ext>
            </a:extLst>
          </p:cNvPr>
          <p:cNvSpPr/>
          <p:nvPr/>
        </p:nvSpPr>
        <p:spPr>
          <a:xfrm>
            <a:off x="964736" y="373212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dirty="0"/>
              <a:t>Demande visite médicale d’embauche</a:t>
            </a:r>
          </a:p>
        </p:txBody>
      </p:sp>
      <p:sp>
        <p:nvSpPr>
          <p:cNvPr id="34" name="Flèche : droite 33">
            <a:extLst>
              <a:ext uri="{FF2B5EF4-FFF2-40B4-BE49-F238E27FC236}">
                <a16:creationId xmlns:a16="http://schemas.microsoft.com/office/drawing/2014/main" id="{827D4ED4-F0B5-A442-AAFE-098B6EA817F2}"/>
              </a:ext>
            </a:extLst>
          </p:cNvPr>
          <p:cNvSpPr/>
          <p:nvPr/>
        </p:nvSpPr>
        <p:spPr>
          <a:xfrm>
            <a:off x="4541719" y="2170663"/>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a:extLst>
              <a:ext uri="{FF2B5EF4-FFF2-40B4-BE49-F238E27FC236}">
                <a16:creationId xmlns:a16="http://schemas.microsoft.com/office/drawing/2014/main" id="{043BC960-1888-972E-7B3F-F5607C6BE95F}"/>
              </a:ext>
            </a:extLst>
          </p:cNvPr>
          <p:cNvSpPr/>
          <p:nvPr/>
        </p:nvSpPr>
        <p:spPr>
          <a:xfrm>
            <a:off x="4983925" y="1089471"/>
            <a:ext cx="7013880" cy="2311586"/>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285750" indent="-285750">
              <a:buFontTx/>
              <a:buChar char="-"/>
            </a:pPr>
            <a:endParaRPr lang="fr-FR" dirty="0"/>
          </a:p>
          <a:p>
            <a:pPr marL="285750" indent="-285750">
              <a:buFontTx/>
              <a:buChar char="-"/>
            </a:pPr>
            <a:endParaRPr lang="fr-FR" dirty="0"/>
          </a:p>
          <a:p>
            <a:pPr marL="285750" indent="-285750">
              <a:buFontTx/>
              <a:buChar char="-"/>
            </a:pPr>
            <a:r>
              <a:rPr lang="fr-FR" dirty="0"/>
              <a:t>Obligatoire à chaque embauche, également lorsqu’il s’agit de la même personne recrutée à plusieurs reprises (sauf si exécution des contrats intervient sans interruption)</a:t>
            </a:r>
          </a:p>
          <a:p>
            <a:pPr marL="285750" indent="-285750">
              <a:buFontTx/>
              <a:buChar char="-"/>
            </a:pPr>
            <a:r>
              <a:rPr lang="fr-FR" dirty="0"/>
              <a:t>Les stagiaires ne sont pas concernés par cette formalité</a:t>
            </a:r>
          </a:p>
          <a:p>
            <a:pPr marL="285750" indent="-285750">
              <a:buFontTx/>
              <a:buChar char="-"/>
            </a:pPr>
            <a:r>
              <a:rPr lang="fr-FR" dirty="0"/>
              <a:t>Au plus tôt 8 jours avant la date présumée de l’embauche et au plus tard le dernier jour ouvrable précédant l’embauche      </a:t>
            </a:r>
          </a:p>
          <a:p>
            <a:r>
              <a:rPr lang="fr-FR" dirty="0"/>
              <a:t>              </a:t>
            </a:r>
            <a:r>
              <a:rPr lang="fr-FR" dirty="0">
                <a:solidFill>
                  <a:srgbClr val="FF0066"/>
                </a:solidFill>
              </a:rPr>
              <a:t>Il faut conserver la preuve de la formalité</a:t>
            </a:r>
          </a:p>
          <a:p>
            <a:pPr marL="285750" indent="-285750">
              <a:buFontTx/>
              <a:buChar char="-"/>
            </a:pPr>
            <a:endParaRPr lang="fr-FR" dirty="0">
              <a:solidFill>
                <a:srgbClr val="FF0066"/>
              </a:solidFill>
            </a:endParaRPr>
          </a:p>
          <a:p>
            <a:pPr marL="285750" indent="-285750">
              <a:buFontTx/>
              <a:buChar char="-"/>
            </a:pPr>
            <a:endParaRPr lang="fr-FR" dirty="0"/>
          </a:p>
        </p:txBody>
      </p:sp>
      <p:sp>
        <p:nvSpPr>
          <p:cNvPr id="8" name="Rectangle : coins arrondis 7">
            <a:extLst>
              <a:ext uri="{FF2B5EF4-FFF2-40B4-BE49-F238E27FC236}">
                <a16:creationId xmlns:a16="http://schemas.microsoft.com/office/drawing/2014/main" id="{C24372A3-DDE9-7D6D-7565-7C999AD383AE}"/>
              </a:ext>
            </a:extLst>
          </p:cNvPr>
          <p:cNvSpPr/>
          <p:nvPr/>
        </p:nvSpPr>
        <p:spPr>
          <a:xfrm>
            <a:off x="964736" y="536832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Signature du contrat de travail  </a:t>
            </a:r>
          </a:p>
        </p:txBody>
      </p:sp>
      <p:pic>
        <p:nvPicPr>
          <p:cNvPr id="3" name="Graphique 2" descr="Badge 1 avec un remplissage uni">
            <a:extLst>
              <a:ext uri="{FF2B5EF4-FFF2-40B4-BE49-F238E27FC236}">
                <a16:creationId xmlns:a16="http://schemas.microsoft.com/office/drawing/2014/main" id="{97E9D4CB-CC92-9B86-FF91-5F7A200F1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863" y="1875092"/>
            <a:ext cx="720000" cy="720000"/>
          </a:xfrm>
          <a:prstGeom prst="rect">
            <a:avLst/>
          </a:prstGeom>
        </p:spPr>
      </p:pic>
      <p:pic>
        <p:nvPicPr>
          <p:cNvPr id="6" name="Graphique 5" descr="Avertissement avec un remplissage uni">
            <a:extLst>
              <a:ext uri="{FF2B5EF4-FFF2-40B4-BE49-F238E27FC236}">
                <a16:creationId xmlns:a16="http://schemas.microsoft.com/office/drawing/2014/main" id="{4B25B385-CFBE-4B78-A02D-CDFA7A3552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025" y="2867025"/>
            <a:ext cx="324000" cy="324000"/>
          </a:xfrm>
          <a:prstGeom prst="rect">
            <a:avLst/>
          </a:prstGeom>
        </p:spPr>
      </p:pic>
      <p:pic>
        <p:nvPicPr>
          <p:cNvPr id="7" name="Graphique 6" descr="Badge avec un remplissage uni">
            <a:extLst>
              <a:ext uri="{FF2B5EF4-FFF2-40B4-BE49-F238E27FC236}">
                <a16:creationId xmlns:a16="http://schemas.microsoft.com/office/drawing/2014/main" id="{B67494CF-B8C2-D5E4-514A-34CA8EA02D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863" y="3695756"/>
            <a:ext cx="720000" cy="720000"/>
          </a:xfrm>
          <a:prstGeom prst="rect">
            <a:avLst/>
          </a:prstGeom>
        </p:spPr>
      </p:pic>
      <p:sp>
        <p:nvSpPr>
          <p:cNvPr id="11" name="Flèche : droite 10">
            <a:extLst>
              <a:ext uri="{FF2B5EF4-FFF2-40B4-BE49-F238E27FC236}">
                <a16:creationId xmlns:a16="http://schemas.microsoft.com/office/drawing/2014/main" id="{38C51B7B-E051-3E92-B589-97A9E8AAE7DB}"/>
              </a:ext>
            </a:extLst>
          </p:cNvPr>
          <p:cNvSpPr/>
          <p:nvPr/>
        </p:nvSpPr>
        <p:spPr>
          <a:xfrm>
            <a:off x="4541719" y="4000844"/>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Alternative 11">
            <a:extLst>
              <a:ext uri="{FF2B5EF4-FFF2-40B4-BE49-F238E27FC236}">
                <a16:creationId xmlns:a16="http://schemas.microsoft.com/office/drawing/2014/main" id="{2D851C44-CE11-5626-6B70-056A8B1D159C}"/>
              </a:ext>
            </a:extLst>
          </p:cNvPr>
          <p:cNvSpPr/>
          <p:nvPr/>
        </p:nvSpPr>
        <p:spPr>
          <a:xfrm>
            <a:off x="4983925" y="3759974"/>
            <a:ext cx="7013879" cy="655782"/>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dirty="0"/>
              <a:t>    La convocation a lieu dans les 8 jours</a:t>
            </a:r>
            <a:r>
              <a:rPr lang="fr-FR" b="1" dirty="0"/>
              <a:t> </a:t>
            </a:r>
            <a:r>
              <a:rPr lang="fr-FR" dirty="0"/>
              <a:t>suivant l’arrivée à effectuer sur le site de l’AIST 22</a:t>
            </a:r>
          </a:p>
        </p:txBody>
      </p:sp>
      <p:pic>
        <p:nvPicPr>
          <p:cNvPr id="14" name="Image 13" descr="Une image contenant texte, logo, Police, symbole&#10;&#10;Description générée automatiquement">
            <a:extLst>
              <a:ext uri="{FF2B5EF4-FFF2-40B4-BE49-F238E27FC236}">
                <a16:creationId xmlns:a16="http://schemas.microsoft.com/office/drawing/2014/main" id="{E3D528A7-A3DB-01E5-66CA-1CBCE8F50F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130" y="2495017"/>
            <a:ext cx="2385232" cy="1152000"/>
          </a:xfrm>
          <a:prstGeom prst="rect">
            <a:avLst/>
          </a:prstGeom>
        </p:spPr>
      </p:pic>
      <p:pic>
        <p:nvPicPr>
          <p:cNvPr id="18" name="Graphique 17" descr="Badge 3 avec un remplissage uni">
            <a:extLst>
              <a:ext uri="{FF2B5EF4-FFF2-40B4-BE49-F238E27FC236}">
                <a16:creationId xmlns:a16="http://schemas.microsoft.com/office/drawing/2014/main" id="{41665F7D-5044-1D6E-98BC-D374C77A91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8863" y="5353407"/>
            <a:ext cx="720000" cy="720000"/>
          </a:xfrm>
          <a:prstGeom prst="rect">
            <a:avLst/>
          </a:prstGeom>
        </p:spPr>
      </p:pic>
      <p:sp>
        <p:nvSpPr>
          <p:cNvPr id="19" name="Flèche : droite 18">
            <a:extLst>
              <a:ext uri="{FF2B5EF4-FFF2-40B4-BE49-F238E27FC236}">
                <a16:creationId xmlns:a16="http://schemas.microsoft.com/office/drawing/2014/main" id="{0275A175-643A-2ED4-2FEE-8EFD7A66C733}"/>
              </a:ext>
            </a:extLst>
          </p:cNvPr>
          <p:cNvSpPr/>
          <p:nvPr/>
        </p:nvSpPr>
        <p:spPr>
          <a:xfrm>
            <a:off x="4541719" y="5524930"/>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a:extLst>
              <a:ext uri="{FF2B5EF4-FFF2-40B4-BE49-F238E27FC236}">
                <a16:creationId xmlns:a16="http://schemas.microsoft.com/office/drawing/2014/main" id="{ECD1B419-BE73-6D58-7DF2-69F79B645413}"/>
              </a:ext>
            </a:extLst>
          </p:cNvPr>
          <p:cNvSpPr/>
          <p:nvPr/>
        </p:nvSpPr>
        <p:spPr>
          <a:xfrm>
            <a:off x="4983925" y="5178611"/>
            <a:ext cx="7013879" cy="845491"/>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sz="1800" dirty="0">
                <a:effectLst/>
                <a:latin typeface="Calibri" panose="020F0502020204030204" pitchFamily="34" charset="0"/>
                <a:ea typeface="Times New Roman" panose="02020603050405020304" pitchFamily="18" charset="0"/>
                <a:cs typeface="Calibri" panose="020F0502020204030204" pitchFamily="34" charset="0"/>
              </a:rPr>
              <a:t>Au plus tard au moment de l’embauche et dans les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48 heures </a:t>
            </a:r>
            <a:r>
              <a:rPr lang="fr-FR" sz="1800" dirty="0">
                <a:effectLst/>
                <a:latin typeface="Calibri" panose="020F0502020204030204" pitchFamily="34" charset="0"/>
                <a:ea typeface="Times New Roman" panose="02020603050405020304" pitchFamily="18" charset="0"/>
                <a:cs typeface="Calibri" panose="020F0502020204030204" pitchFamily="34" charset="0"/>
              </a:rPr>
              <a:t>qui suivent l’embauche pour les CDD.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27292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Formalités d’embauche par l’employeur</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44</a:t>
            </a:fld>
            <a:endParaRPr lang="fr-FR" dirty="0"/>
          </a:p>
        </p:txBody>
      </p:sp>
      <p:sp>
        <p:nvSpPr>
          <p:cNvPr id="9" name="Rectangle : coins arrondis 8">
            <a:extLst>
              <a:ext uri="{FF2B5EF4-FFF2-40B4-BE49-F238E27FC236}">
                <a16:creationId xmlns:a16="http://schemas.microsoft.com/office/drawing/2014/main" id="{556B6C88-BB17-AEF0-529E-23D9F7F364BC}"/>
              </a:ext>
            </a:extLst>
          </p:cNvPr>
          <p:cNvSpPr/>
          <p:nvPr/>
        </p:nvSpPr>
        <p:spPr>
          <a:xfrm>
            <a:off x="921458" y="110753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Signature du calendrier de travail</a:t>
            </a:r>
          </a:p>
        </p:txBody>
      </p:sp>
      <p:sp>
        <p:nvSpPr>
          <p:cNvPr id="16" name="Rectangle : coins arrondis 15">
            <a:extLst>
              <a:ext uri="{FF2B5EF4-FFF2-40B4-BE49-F238E27FC236}">
                <a16:creationId xmlns:a16="http://schemas.microsoft.com/office/drawing/2014/main" id="{FD3B7A1D-CF1D-014C-BC2F-B43D2EBAA093}"/>
              </a:ext>
            </a:extLst>
          </p:cNvPr>
          <p:cNvSpPr/>
          <p:nvPr/>
        </p:nvSpPr>
        <p:spPr>
          <a:xfrm>
            <a:off x="900645" y="2160598"/>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dirty="0"/>
              <a:t>Affiliation au régime prévoyance</a:t>
            </a:r>
          </a:p>
        </p:txBody>
      </p:sp>
      <p:sp>
        <p:nvSpPr>
          <p:cNvPr id="34" name="Flèche : droite 33">
            <a:extLst>
              <a:ext uri="{FF2B5EF4-FFF2-40B4-BE49-F238E27FC236}">
                <a16:creationId xmlns:a16="http://schemas.microsoft.com/office/drawing/2014/main" id="{827D4ED4-F0B5-A442-AAFE-098B6EA817F2}"/>
              </a:ext>
            </a:extLst>
          </p:cNvPr>
          <p:cNvSpPr/>
          <p:nvPr/>
        </p:nvSpPr>
        <p:spPr>
          <a:xfrm>
            <a:off x="4501693" y="1363271"/>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a:extLst>
              <a:ext uri="{FF2B5EF4-FFF2-40B4-BE49-F238E27FC236}">
                <a16:creationId xmlns:a16="http://schemas.microsoft.com/office/drawing/2014/main" id="{043BC960-1888-972E-7B3F-F5607C6BE95F}"/>
              </a:ext>
            </a:extLst>
          </p:cNvPr>
          <p:cNvSpPr/>
          <p:nvPr/>
        </p:nvSpPr>
        <p:spPr>
          <a:xfrm>
            <a:off x="4943899" y="1087762"/>
            <a:ext cx="2287182" cy="737378"/>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p>
          <a:p>
            <a:r>
              <a:rPr lang="fr-FR" dirty="0">
                <a:solidFill>
                  <a:srgbClr val="FF0066"/>
                </a:solidFill>
              </a:rPr>
              <a:t>OBLIGATOIRE</a:t>
            </a:r>
          </a:p>
          <a:p>
            <a:pPr marL="285750" indent="-285750">
              <a:buFontTx/>
              <a:buChar char="-"/>
            </a:pPr>
            <a:endParaRPr lang="fr-FR" dirty="0"/>
          </a:p>
        </p:txBody>
      </p:sp>
      <p:sp>
        <p:nvSpPr>
          <p:cNvPr id="11" name="Flèche : droite 10">
            <a:extLst>
              <a:ext uri="{FF2B5EF4-FFF2-40B4-BE49-F238E27FC236}">
                <a16:creationId xmlns:a16="http://schemas.microsoft.com/office/drawing/2014/main" id="{38C51B7B-E051-3E92-B589-97A9E8AAE7DB}"/>
              </a:ext>
            </a:extLst>
          </p:cNvPr>
          <p:cNvSpPr/>
          <p:nvPr/>
        </p:nvSpPr>
        <p:spPr>
          <a:xfrm>
            <a:off x="4480567" y="2341886"/>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Alternative 11">
            <a:extLst>
              <a:ext uri="{FF2B5EF4-FFF2-40B4-BE49-F238E27FC236}">
                <a16:creationId xmlns:a16="http://schemas.microsoft.com/office/drawing/2014/main" id="{2D851C44-CE11-5626-6B70-056A8B1D159C}"/>
              </a:ext>
            </a:extLst>
          </p:cNvPr>
          <p:cNvSpPr/>
          <p:nvPr/>
        </p:nvSpPr>
        <p:spPr>
          <a:xfrm>
            <a:off x="4943899" y="2145137"/>
            <a:ext cx="7013880" cy="2630100"/>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15000"/>
              </a:lnSpc>
              <a:spcAft>
                <a:spcPts val="1000"/>
              </a:spcAft>
            </a:pPr>
            <a:endParaRPr lang="fr-FR"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fr-FR" dirty="0">
                <a:latin typeface="Calibri" panose="020F0502020204030204" pitchFamily="34" charset="0"/>
                <a:ea typeface="Times New Roman" panose="02020603050405020304" pitchFamily="18" charset="0"/>
                <a:cs typeface="Calibri" panose="020F0502020204030204" pitchFamily="34" charset="0"/>
              </a:rPr>
              <a:t>I</a:t>
            </a:r>
            <a:r>
              <a:rPr lang="fr-FR" sz="1800" dirty="0">
                <a:effectLst/>
                <a:latin typeface="Calibri" panose="020F0502020204030204" pitchFamily="34" charset="0"/>
                <a:ea typeface="Times New Roman" panose="02020603050405020304" pitchFamily="18" charset="0"/>
                <a:cs typeface="Calibri" panose="020F0502020204030204" pitchFamily="34" charset="0"/>
              </a:rPr>
              <a:t>nformer  les salariés de leurs droits et effectuer les démarches suivantes :</a:t>
            </a:r>
          </a:p>
          <a:p>
            <a:pPr algn="just">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 Remettre la notice d’information éditée par l’AG2R-Prévoyance </a:t>
            </a:r>
          </a:p>
          <a:p>
            <a:pPr algn="just">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 Remettre l’imprimé « Désignation de Bénéficiaire – Risque Décès » éditée par l’AG2R, si le bénéficiaire  </a:t>
            </a:r>
            <a:r>
              <a:rPr lang="fr-FR" sz="1800" dirty="0">
                <a:effectLst/>
                <a:latin typeface="Calibri" panose="020F0502020204030204" pitchFamily="34" charset="0"/>
                <a:ea typeface="Times New Roman" panose="02020603050405020304" pitchFamily="18" charset="0"/>
              </a:rPr>
              <a:t>est autre que celui prévu par la dévolution légale.</a:t>
            </a:r>
          </a:p>
          <a:p>
            <a:pPr algn="just">
              <a:lnSpc>
                <a:spcPct val="115000"/>
              </a:lnSpc>
              <a:spcAft>
                <a:spcPts val="1000"/>
              </a:spcAft>
            </a:pPr>
            <a:r>
              <a:rPr lang="fr-FR" dirty="0">
                <a:solidFill>
                  <a:srgbClr val="FF0066"/>
                </a:solidFill>
              </a:rPr>
              <a:t>       Tous les salariés doivent être affiliés au régime</a:t>
            </a:r>
            <a:r>
              <a:rPr lang="fr-FR" dirty="0">
                <a:solidFill>
                  <a:srgbClr val="FF0066"/>
                </a:solidFill>
                <a:effectLst/>
              </a:rPr>
              <a:t>  </a:t>
            </a:r>
            <a:r>
              <a:rPr lang="fr-FR" dirty="0">
                <a:solidFill>
                  <a:srgbClr val="FF0066"/>
                </a:solidFill>
              </a:rPr>
              <a:t>de prévoyance dès             leur entrée dans l’établissement.</a:t>
            </a:r>
            <a:endParaRPr lang="fr-FR" dirty="0"/>
          </a:p>
          <a:p>
            <a:pPr marL="285750" indent="-285750" algn="just">
              <a:lnSpc>
                <a:spcPct val="115000"/>
              </a:lnSpc>
              <a:spcAft>
                <a:spcPts val="1000"/>
              </a:spcAft>
              <a:buFontTx/>
              <a:buChar char="-"/>
            </a:pPr>
            <a:endParaRPr lang="fr-FR" dirty="0"/>
          </a:p>
        </p:txBody>
      </p:sp>
      <p:pic>
        <p:nvPicPr>
          <p:cNvPr id="5" name="Graphique 4" descr="Badge 4 avec un remplissage uni">
            <a:extLst>
              <a:ext uri="{FF2B5EF4-FFF2-40B4-BE49-F238E27FC236}">
                <a16:creationId xmlns:a16="http://schemas.microsoft.com/office/drawing/2014/main" id="{D27F2EC8-BECD-7652-55EA-7456F67862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199" y="1075421"/>
            <a:ext cx="720000" cy="720000"/>
          </a:xfrm>
          <a:prstGeom prst="rect">
            <a:avLst/>
          </a:prstGeom>
        </p:spPr>
      </p:pic>
      <p:pic>
        <p:nvPicPr>
          <p:cNvPr id="10" name="Graphique 9" descr="Badge 5 avec un remplissage uni">
            <a:extLst>
              <a:ext uri="{FF2B5EF4-FFF2-40B4-BE49-F238E27FC236}">
                <a16:creationId xmlns:a16="http://schemas.microsoft.com/office/drawing/2014/main" id="{9D38CECD-4282-02D5-EB45-9D3055482F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979" y="2154094"/>
            <a:ext cx="720000" cy="720000"/>
          </a:xfrm>
          <a:prstGeom prst="rect">
            <a:avLst/>
          </a:prstGeom>
        </p:spPr>
      </p:pic>
      <p:pic>
        <p:nvPicPr>
          <p:cNvPr id="13" name="Graphique 12" descr="Avertissement avec un remplissage uni">
            <a:extLst>
              <a:ext uri="{FF2B5EF4-FFF2-40B4-BE49-F238E27FC236}">
                <a16:creationId xmlns:a16="http://schemas.microsoft.com/office/drawing/2014/main" id="{02A37674-A4D3-1F10-63C2-93154C1564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1303" y="4090771"/>
            <a:ext cx="324000" cy="324000"/>
          </a:xfrm>
          <a:prstGeom prst="rect">
            <a:avLst/>
          </a:prstGeom>
        </p:spPr>
      </p:pic>
      <p:pic>
        <p:nvPicPr>
          <p:cNvPr id="15" name="Image 14" descr="Une image contenant Police, texte, Graphique, logo&#10;&#10;Description générée automatiquement">
            <a:extLst>
              <a:ext uri="{FF2B5EF4-FFF2-40B4-BE49-F238E27FC236}">
                <a16:creationId xmlns:a16="http://schemas.microsoft.com/office/drawing/2014/main" id="{8249B420-A686-B583-7795-655F30C079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00" y="2856644"/>
            <a:ext cx="2388290" cy="720000"/>
          </a:xfrm>
          <a:prstGeom prst="rect">
            <a:avLst/>
          </a:prstGeom>
        </p:spPr>
      </p:pic>
      <p:pic>
        <p:nvPicPr>
          <p:cNvPr id="21" name="Image 20">
            <a:extLst>
              <a:ext uri="{FF2B5EF4-FFF2-40B4-BE49-F238E27FC236}">
                <a16:creationId xmlns:a16="http://schemas.microsoft.com/office/drawing/2014/main" id="{0369EADE-87D9-964A-004A-9B81B7CD2046}"/>
              </a:ext>
            </a:extLst>
          </p:cNvPr>
          <p:cNvPicPr>
            <a:picLocks noChangeAspect="1"/>
          </p:cNvPicPr>
          <p:nvPr/>
        </p:nvPicPr>
        <p:blipFill>
          <a:blip r:embed="rId9"/>
          <a:stretch>
            <a:fillRect/>
          </a:stretch>
        </p:blipFill>
        <p:spPr>
          <a:xfrm>
            <a:off x="2668576" y="2876542"/>
            <a:ext cx="1448002" cy="352474"/>
          </a:xfrm>
          <a:prstGeom prst="rect">
            <a:avLst/>
          </a:prstGeom>
        </p:spPr>
      </p:pic>
      <p:pic>
        <p:nvPicPr>
          <p:cNvPr id="22" name="Image 21">
            <a:extLst>
              <a:ext uri="{FF2B5EF4-FFF2-40B4-BE49-F238E27FC236}">
                <a16:creationId xmlns:a16="http://schemas.microsoft.com/office/drawing/2014/main" id="{68B51055-2D18-985C-9656-F75227EB94C7}"/>
              </a:ext>
            </a:extLst>
          </p:cNvPr>
          <p:cNvPicPr>
            <a:picLocks noChangeAspect="1"/>
          </p:cNvPicPr>
          <p:nvPr/>
        </p:nvPicPr>
        <p:blipFill rotWithShape="1">
          <a:blip r:embed="rId10"/>
          <a:srcRect l="5768" t="27023" r="564" b="3669"/>
          <a:stretch/>
        </p:blipFill>
        <p:spPr>
          <a:xfrm>
            <a:off x="2735532" y="3172987"/>
            <a:ext cx="1745035" cy="360000"/>
          </a:xfrm>
          <a:prstGeom prst="rect">
            <a:avLst/>
          </a:prstGeom>
        </p:spPr>
      </p:pic>
      <p:sp>
        <p:nvSpPr>
          <p:cNvPr id="23" name="Flèche : droite 22">
            <a:extLst>
              <a:ext uri="{FF2B5EF4-FFF2-40B4-BE49-F238E27FC236}">
                <a16:creationId xmlns:a16="http://schemas.microsoft.com/office/drawing/2014/main" id="{B3E3B8D3-B712-CBA8-8A7D-49C2F6D613B4}"/>
              </a:ext>
            </a:extLst>
          </p:cNvPr>
          <p:cNvSpPr/>
          <p:nvPr/>
        </p:nvSpPr>
        <p:spPr>
          <a:xfrm>
            <a:off x="2248400" y="2998924"/>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F97F94E8-AAAC-8599-B044-A4BD7B0742C5}"/>
              </a:ext>
            </a:extLst>
          </p:cNvPr>
          <p:cNvPicPr>
            <a:picLocks noChangeAspect="1"/>
          </p:cNvPicPr>
          <p:nvPr/>
        </p:nvPicPr>
        <p:blipFill>
          <a:blip r:embed="rId11"/>
          <a:stretch>
            <a:fillRect/>
          </a:stretch>
        </p:blipFill>
        <p:spPr>
          <a:xfrm>
            <a:off x="2735532" y="3576644"/>
            <a:ext cx="2030233" cy="180000"/>
          </a:xfrm>
          <a:prstGeom prst="rect">
            <a:avLst/>
          </a:prstGeom>
        </p:spPr>
      </p:pic>
      <p:sp>
        <p:nvSpPr>
          <p:cNvPr id="26" name="Rectangle : coins arrondis 25">
            <a:extLst>
              <a:ext uri="{FF2B5EF4-FFF2-40B4-BE49-F238E27FC236}">
                <a16:creationId xmlns:a16="http://schemas.microsoft.com/office/drawing/2014/main" id="{BB55E343-D9B0-81CB-C678-A306265F3553}"/>
              </a:ext>
            </a:extLst>
          </p:cNvPr>
          <p:cNvSpPr/>
          <p:nvPr/>
        </p:nvSpPr>
        <p:spPr>
          <a:xfrm>
            <a:off x="878615" y="5104952"/>
            <a:ext cx="3579922" cy="62751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fr-FR" dirty="0"/>
              <a:t>Affiliation au régime complémentaire santé</a:t>
            </a:r>
          </a:p>
        </p:txBody>
      </p:sp>
      <p:pic>
        <p:nvPicPr>
          <p:cNvPr id="27" name="Graphique 26" descr="Badge 6 avec un remplissage uni">
            <a:extLst>
              <a:ext uri="{FF2B5EF4-FFF2-40B4-BE49-F238E27FC236}">
                <a16:creationId xmlns:a16="http://schemas.microsoft.com/office/drawing/2014/main" id="{44FF85A9-6A45-0A74-9239-EDCBCD8242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6007" y="5067098"/>
            <a:ext cx="720000" cy="720000"/>
          </a:xfrm>
          <a:prstGeom prst="rect">
            <a:avLst/>
          </a:prstGeom>
        </p:spPr>
      </p:pic>
      <p:sp>
        <p:nvSpPr>
          <p:cNvPr id="28" name="Flèche : droite 27">
            <a:extLst>
              <a:ext uri="{FF2B5EF4-FFF2-40B4-BE49-F238E27FC236}">
                <a16:creationId xmlns:a16="http://schemas.microsoft.com/office/drawing/2014/main" id="{FC947DCF-7A7D-48B2-C04F-4E4020C12E1B}"/>
              </a:ext>
            </a:extLst>
          </p:cNvPr>
          <p:cNvSpPr/>
          <p:nvPr/>
        </p:nvSpPr>
        <p:spPr>
          <a:xfrm>
            <a:off x="4469552" y="5350859"/>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Alternative 30">
            <a:extLst>
              <a:ext uri="{FF2B5EF4-FFF2-40B4-BE49-F238E27FC236}">
                <a16:creationId xmlns:a16="http://schemas.microsoft.com/office/drawing/2014/main" id="{3F11F4D9-B040-903D-43CA-9367AE017D5D}"/>
              </a:ext>
            </a:extLst>
          </p:cNvPr>
          <p:cNvSpPr/>
          <p:nvPr/>
        </p:nvSpPr>
        <p:spPr>
          <a:xfrm>
            <a:off x="4911758" y="5120269"/>
            <a:ext cx="7013880" cy="531673"/>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p>
          <a:p>
            <a:r>
              <a:rPr lang="fr-FR" dirty="0">
                <a:latin typeface="Calibri" panose="020F0502020204030204" pitchFamily="34" charset="0"/>
                <a:ea typeface="Times New Roman" panose="02020603050405020304" pitchFamily="18" charset="0"/>
              </a:rPr>
              <a:t>Dossier d’affiliation à remettre au salarié.</a:t>
            </a:r>
            <a:endParaRPr lang="fr-FR" dirty="0">
              <a:solidFill>
                <a:srgbClr val="FF0066"/>
              </a:solidFill>
            </a:endParaRPr>
          </a:p>
          <a:p>
            <a:pPr marL="285750" indent="-285750">
              <a:buFontTx/>
              <a:buChar char="-"/>
            </a:pPr>
            <a:endParaRPr lang="fr-FR" dirty="0"/>
          </a:p>
        </p:txBody>
      </p:sp>
      <p:pic>
        <p:nvPicPr>
          <p:cNvPr id="32" name="Image 31" descr="Une image contenant Police, texte, Graphique, logo&#10;&#10;Description générée automatiquement">
            <a:extLst>
              <a:ext uri="{FF2B5EF4-FFF2-40B4-BE49-F238E27FC236}">
                <a16:creationId xmlns:a16="http://schemas.microsoft.com/office/drawing/2014/main" id="{33E48023-6AA0-380B-B660-EFFA00040A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4689" y="5555961"/>
            <a:ext cx="2388290" cy="720000"/>
          </a:xfrm>
          <a:prstGeom prst="rect">
            <a:avLst/>
          </a:prstGeom>
        </p:spPr>
      </p:pic>
      <p:sp>
        <p:nvSpPr>
          <p:cNvPr id="33" name="Flèche : droite 32">
            <a:extLst>
              <a:ext uri="{FF2B5EF4-FFF2-40B4-BE49-F238E27FC236}">
                <a16:creationId xmlns:a16="http://schemas.microsoft.com/office/drawing/2014/main" id="{3BF26B1C-FBF3-7800-39E8-A965655CA8DE}"/>
              </a:ext>
            </a:extLst>
          </p:cNvPr>
          <p:cNvSpPr/>
          <p:nvPr/>
        </p:nvSpPr>
        <p:spPr>
          <a:xfrm>
            <a:off x="6788875" y="5543935"/>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2507B835-FE02-B57C-2B41-D91E2F698427}"/>
              </a:ext>
            </a:extLst>
          </p:cNvPr>
          <p:cNvPicPr>
            <a:picLocks noChangeAspect="1"/>
          </p:cNvPicPr>
          <p:nvPr/>
        </p:nvPicPr>
        <p:blipFill rotWithShape="1">
          <a:blip r:embed="rId10"/>
          <a:srcRect l="5768" t="27023" r="564" b="3669"/>
          <a:stretch/>
        </p:blipFill>
        <p:spPr>
          <a:xfrm>
            <a:off x="7231081" y="5530272"/>
            <a:ext cx="1745035" cy="360000"/>
          </a:xfrm>
          <a:prstGeom prst="rect">
            <a:avLst/>
          </a:prstGeom>
        </p:spPr>
      </p:pic>
      <p:sp>
        <p:nvSpPr>
          <p:cNvPr id="37" name="Flèche : droite 36">
            <a:extLst>
              <a:ext uri="{FF2B5EF4-FFF2-40B4-BE49-F238E27FC236}">
                <a16:creationId xmlns:a16="http://schemas.microsoft.com/office/drawing/2014/main" id="{DEC56134-658C-1FA6-D67B-811DD5510675}"/>
              </a:ext>
            </a:extLst>
          </p:cNvPr>
          <p:cNvSpPr/>
          <p:nvPr/>
        </p:nvSpPr>
        <p:spPr>
          <a:xfrm>
            <a:off x="8887095" y="5555961"/>
            <a:ext cx="442206" cy="193076"/>
          </a:xfrm>
          <a:prstGeom prst="rightArrow">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74106C5D-0D52-67AD-8DC8-02426390C5C8}"/>
              </a:ext>
            </a:extLst>
          </p:cNvPr>
          <p:cNvPicPr>
            <a:picLocks noChangeAspect="1"/>
          </p:cNvPicPr>
          <p:nvPr/>
        </p:nvPicPr>
        <p:blipFill>
          <a:blip r:embed="rId14"/>
          <a:stretch>
            <a:fillRect/>
          </a:stretch>
        </p:blipFill>
        <p:spPr>
          <a:xfrm>
            <a:off x="9323598" y="5557011"/>
            <a:ext cx="2648571" cy="180000"/>
          </a:xfrm>
          <a:prstGeom prst="rect">
            <a:avLst/>
          </a:prstGeom>
        </p:spPr>
      </p:pic>
    </p:spTree>
    <p:extLst>
      <p:ext uri="{BB962C8B-B14F-4D97-AF65-F5344CB8AC3E}">
        <p14:creationId xmlns:p14="http://schemas.microsoft.com/office/powerpoint/2010/main" val="759351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Formalités d’embauche par l’employeur</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45</a:t>
            </a:fld>
            <a:endParaRPr lang="fr-FR" dirty="0"/>
          </a:p>
        </p:txBody>
      </p:sp>
      <p:sp>
        <p:nvSpPr>
          <p:cNvPr id="12" name="Organigramme : Alternative 11">
            <a:extLst>
              <a:ext uri="{FF2B5EF4-FFF2-40B4-BE49-F238E27FC236}">
                <a16:creationId xmlns:a16="http://schemas.microsoft.com/office/drawing/2014/main" id="{2D851C44-CE11-5626-6B70-056A8B1D159C}"/>
              </a:ext>
            </a:extLst>
          </p:cNvPr>
          <p:cNvSpPr/>
          <p:nvPr/>
        </p:nvSpPr>
        <p:spPr>
          <a:xfrm>
            <a:off x="2467399" y="1104900"/>
            <a:ext cx="8267276" cy="4895849"/>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15000"/>
              </a:lnSpc>
              <a:spcAft>
                <a:spcPts val="1000"/>
              </a:spcAft>
            </a:pPr>
            <a:endParaRPr lang="fr-FR" dirty="0">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pPr>
            <a:r>
              <a:rPr lang="fr-FR" sz="2000" dirty="0">
                <a:solidFill>
                  <a:srgbClr val="FF0066"/>
                </a:solidFill>
                <a:latin typeface="Calibri" panose="020F0502020204030204" pitchFamily="34" charset="0"/>
                <a:ea typeface="Times New Roman" panose="02020603050405020304" pitchFamily="18" charset="0"/>
                <a:cs typeface="Calibri" panose="020F0502020204030204" pitchFamily="34" charset="0"/>
              </a:rPr>
              <a:t>DOCUMENTS A REMETTRE AU SALARIE LORS DE SON EMBAUCHE</a:t>
            </a:r>
          </a:p>
          <a:p>
            <a:pPr algn="ctr">
              <a:lnSpc>
                <a:spcPct val="115000"/>
              </a:lnSpc>
            </a:pPr>
            <a:endParaRPr lang="fr-FR" sz="2000" dirty="0">
              <a:solidFill>
                <a:srgbClr val="FF0066"/>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    Un exemplaire signé du contrat de travail et de son calendrier de travail,</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La fiche de poste et la classification, </a:t>
            </a:r>
          </a:p>
          <a:p>
            <a:pPr marL="285750" indent="-285750" algn="just">
              <a:lnSpc>
                <a:spcPct val="115000"/>
              </a:lnSpc>
              <a:buFontTx/>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documents re</a:t>
            </a:r>
            <a:r>
              <a:rPr lang="fr-FR" dirty="0">
                <a:latin typeface="Calibri" panose="020F0502020204030204" pitchFamily="34" charset="0"/>
                <a:ea typeface="Times New Roman" panose="02020603050405020304" pitchFamily="18" charset="0"/>
                <a:cs typeface="Calibri" panose="020F0502020204030204" pitchFamily="34" charset="0"/>
              </a:rPr>
              <a:t>latifs à la prévoyance et à l’éventuelle complémentaire santé, </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Un exemplaire de l’éventuel règlement intérieur ( ETP &gt; 20 salariés), </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L’informer du lieu de consultation des documents conventionnels, </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Un exemplaire de la convention collective par voie dématérialisée, </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Un exemplaire de l’accord du temps de travail.</a:t>
            </a:r>
          </a:p>
          <a:p>
            <a:pPr marL="285750" indent="-285750" algn="just">
              <a:lnSpc>
                <a:spcPct val="115000"/>
              </a:lnSpc>
              <a:buFontTx/>
              <a:buChar char="-"/>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endParaRPr lang="fr-FR" dirty="0"/>
          </a:p>
          <a:p>
            <a:pPr marL="285750" indent="-285750" algn="just">
              <a:lnSpc>
                <a:spcPct val="115000"/>
              </a:lnSpc>
              <a:spcAft>
                <a:spcPts val="1000"/>
              </a:spcAft>
              <a:buFontTx/>
              <a:buChar char="-"/>
            </a:pPr>
            <a:endParaRPr lang="fr-FR" dirty="0"/>
          </a:p>
        </p:txBody>
      </p:sp>
    </p:spTree>
    <p:extLst>
      <p:ext uri="{BB962C8B-B14F-4D97-AF65-F5344CB8AC3E}">
        <p14:creationId xmlns:p14="http://schemas.microsoft.com/office/powerpoint/2010/main" val="4010721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46</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166842"/>
            <a:ext cx="10791825" cy="4524315"/>
          </a:xfrm>
          <a:prstGeom prst="rect">
            <a:avLst/>
          </a:prstGeom>
          <a:noFill/>
        </p:spPr>
        <p:txBody>
          <a:bodyPr wrap="square">
            <a:spAutoFit/>
          </a:bodyPr>
          <a:lstStyle/>
          <a:p>
            <a:pPr algn="just"/>
            <a:endParaRPr lang="fr-FR" dirty="0">
              <a:solidFill>
                <a:srgbClr val="002060"/>
              </a:solidFill>
            </a:endParaRPr>
          </a:p>
          <a:p>
            <a:pPr algn="just"/>
            <a:r>
              <a:rPr lang="fr-FR" b="1" u="sng" dirty="0">
                <a:solidFill>
                  <a:srgbClr val="FF0066"/>
                </a:solidFill>
              </a:rPr>
              <a:t>CARACTÉRISTIQUES DU CONTRAT DE TRAVAIL</a:t>
            </a:r>
          </a:p>
          <a:p>
            <a:pPr algn="just"/>
            <a:endParaRPr lang="fr-FR" b="1" u="sng" dirty="0">
              <a:solidFill>
                <a:srgbClr val="FF0066"/>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ndParaRPr>
          </a:p>
          <a:p>
            <a:pPr algn="just"/>
            <a:endParaRPr lang="fr-FR" dirty="0">
              <a:solidFill>
                <a:srgbClr val="002060"/>
              </a:solidFill>
              <a:effectLst/>
            </a:endParaRPr>
          </a:p>
          <a:p>
            <a:pPr algn="just"/>
            <a:endParaRPr lang="fr-FR" dirty="0">
              <a:solidFill>
                <a:srgbClr val="002060"/>
              </a:solidFill>
            </a:endParaRPr>
          </a:p>
          <a:p>
            <a:r>
              <a:rPr lang="fr-FR" dirty="0">
                <a:solidFill>
                  <a:srgbClr val="002060"/>
                </a:solidFill>
              </a:rPr>
              <a:t>            </a:t>
            </a:r>
            <a:r>
              <a:rPr lang="fr-FR" b="1" dirty="0">
                <a:solidFill>
                  <a:srgbClr val="002060"/>
                </a:solidFill>
              </a:rPr>
              <a:t>La signature du contrat de travail écrit est  obligatoire.</a:t>
            </a:r>
          </a:p>
          <a:p>
            <a:pPr algn="just"/>
            <a:endParaRPr lang="fr-FR" dirty="0">
              <a:effectLst/>
            </a:endParaRPr>
          </a:p>
        </p:txBody>
      </p:sp>
      <p:sp>
        <p:nvSpPr>
          <p:cNvPr id="3" name="Rectangle : coins arrondis 2">
            <a:extLst>
              <a:ext uri="{FF2B5EF4-FFF2-40B4-BE49-F238E27FC236}">
                <a16:creationId xmlns:a16="http://schemas.microsoft.com/office/drawing/2014/main" id="{95008494-AC16-E698-85DA-77C8A995DAE0}"/>
              </a:ext>
            </a:extLst>
          </p:cNvPr>
          <p:cNvSpPr/>
          <p:nvPr/>
        </p:nvSpPr>
        <p:spPr>
          <a:xfrm>
            <a:off x="4388335" y="2271617"/>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solidFill>
                  <a:schemeClr val="bg1"/>
                </a:solidFill>
              </a:rPr>
              <a:t>Qu’est-ce qu’un contrat de travail? </a:t>
            </a:r>
          </a:p>
        </p:txBody>
      </p:sp>
      <p:sp>
        <p:nvSpPr>
          <p:cNvPr id="8" name="Rectangle : coins arrondis 7">
            <a:extLst>
              <a:ext uri="{FF2B5EF4-FFF2-40B4-BE49-F238E27FC236}">
                <a16:creationId xmlns:a16="http://schemas.microsoft.com/office/drawing/2014/main" id="{30255614-9E8D-EB09-CA1C-95B93349FBAD}"/>
              </a:ext>
            </a:extLst>
          </p:cNvPr>
          <p:cNvSpPr/>
          <p:nvPr/>
        </p:nvSpPr>
        <p:spPr>
          <a:xfrm>
            <a:off x="2030752" y="3766225"/>
            <a:ext cx="265956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chemeClr val="bg1"/>
                </a:solidFill>
              </a:rPr>
              <a:t>Une prestation de travail </a:t>
            </a:r>
          </a:p>
        </p:txBody>
      </p:sp>
      <p:sp>
        <p:nvSpPr>
          <p:cNvPr id="10" name="Rectangle : coins arrondis 9">
            <a:extLst>
              <a:ext uri="{FF2B5EF4-FFF2-40B4-BE49-F238E27FC236}">
                <a16:creationId xmlns:a16="http://schemas.microsoft.com/office/drawing/2014/main" id="{A1055E69-A6B0-1709-37E4-9CF1F11F75A2}"/>
              </a:ext>
            </a:extLst>
          </p:cNvPr>
          <p:cNvSpPr/>
          <p:nvPr/>
        </p:nvSpPr>
        <p:spPr>
          <a:xfrm>
            <a:off x="5089307" y="3766225"/>
            <a:ext cx="2177978"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chemeClr val="bg1"/>
                </a:solidFill>
              </a:rPr>
              <a:t>Une rémunération </a:t>
            </a:r>
          </a:p>
        </p:txBody>
      </p:sp>
      <p:sp>
        <p:nvSpPr>
          <p:cNvPr id="11" name="Rectangle : coins arrondis 10">
            <a:extLst>
              <a:ext uri="{FF2B5EF4-FFF2-40B4-BE49-F238E27FC236}">
                <a16:creationId xmlns:a16="http://schemas.microsoft.com/office/drawing/2014/main" id="{AD25938F-C038-E065-E178-D8B4D679DDE4}"/>
              </a:ext>
            </a:extLst>
          </p:cNvPr>
          <p:cNvSpPr/>
          <p:nvPr/>
        </p:nvSpPr>
        <p:spPr>
          <a:xfrm>
            <a:off x="7666278" y="3766225"/>
            <a:ext cx="2291537"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chemeClr val="bg1"/>
                </a:solidFill>
              </a:rPr>
              <a:t>Un lien de subordination  </a:t>
            </a:r>
          </a:p>
        </p:txBody>
      </p:sp>
      <p:cxnSp>
        <p:nvCxnSpPr>
          <p:cNvPr id="17" name="Connecteur droit avec flèche 16">
            <a:extLst>
              <a:ext uri="{FF2B5EF4-FFF2-40B4-BE49-F238E27FC236}">
                <a16:creationId xmlns:a16="http://schemas.microsoft.com/office/drawing/2014/main" id="{227235C4-36C8-D138-237B-2CB1D8FAF7C0}"/>
              </a:ext>
            </a:extLst>
          </p:cNvPr>
          <p:cNvCxnSpPr/>
          <p:nvPr/>
        </p:nvCxnSpPr>
        <p:spPr>
          <a:xfrm flipH="1">
            <a:off x="4261104" y="2927399"/>
            <a:ext cx="694944" cy="739345"/>
          </a:xfrm>
          <a:prstGeom prst="straightConnector1">
            <a:avLst/>
          </a:prstGeom>
          <a:ln w="19050">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6590BA45-8AAC-3360-F4A7-B974F95403FF}"/>
              </a:ext>
            </a:extLst>
          </p:cNvPr>
          <p:cNvCxnSpPr/>
          <p:nvPr/>
        </p:nvCxnSpPr>
        <p:spPr>
          <a:xfrm>
            <a:off x="7434072" y="2927399"/>
            <a:ext cx="676656" cy="739345"/>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305785-0450-B79E-389D-682BAE6DA823}"/>
              </a:ext>
            </a:extLst>
          </p:cNvPr>
          <p:cNvCxnSpPr/>
          <p:nvPr/>
        </p:nvCxnSpPr>
        <p:spPr>
          <a:xfrm>
            <a:off x="6178296" y="2927399"/>
            <a:ext cx="0" cy="739345"/>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que 5" descr="Sirène avec un remplissage uni">
            <a:extLst>
              <a:ext uri="{FF2B5EF4-FFF2-40B4-BE49-F238E27FC236}">
                <a16:creationId xmlns:a16="http://schemas.microsoft.com/office/drawing/2014/main" id="{379A58DF-C013-58C5-D246-10C6ACAEF6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239" y="4782262"/>
            <a:ext cx="540000" cy="540000"/>
          </a:xfrm>
          <a:prstGeom prst="rect">
            <a:avLst/>
          </a:prstGeom>
        </p:spPr>
      </p:pic>
    </p:spTree>
    <p:extLst>
      <p:ext uri="{BB962C8B-B14F-4D97-AF65-F5344CB8AC3E}">
        <p14:creationId xmlns:p14="http://schemas.microsoft.com/office/powerpoint/2010/main" val="3840955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47</a:t>
            </a:fld>
            <a:endParaRPr lang="fr-FR" dirty="0"/>
          </a:p>
        </p:txBody>
      </p:sp>
      <p:graphicFrame>
        <p:nvGraphicFramePr>
          <p:cNvPr id="3" name="Diagramme 2">
            <a:extLst>
              <a:ext uri="{FF2B5EF4-FFF2-40B4-BE49-F238E27FC236}">
                <a16:creationId xmlns:a16="http://schemas.microsoft.com/office/drawing/2014/main" id="{EDA77B56-14ED-4DAB-890E-00CD53031455}"/>
              </a:ext>
            </a:extLst>
          </p:cNvPr>
          <p:cNvGraphicFramePr/>
          <p:nvPr/>
        </p:nvGraphicFramePr>
        <p:xfrm>
          <a:off x="1707761" y="932211"/>
          <a:ext cx="8776477" cy="524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936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CDI</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48</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480820"/>
            <a:ext cx="10791825" cy="4401205"/>
          </a:xfrm>
          <a:prstGeom prst="rect">
            <a:avLst/>
          </a:prstGeom>
          <a:noFill/>
        </p:spPr>
        <p:txBody>
          <a:bodyPr wrap="square">
            <a:spAutoFit/>
          </a:bodyPr>
          <a:lstStyle/>
          <a:p>
            <a:pPr algn="just"/>
            <a:r>
              <a:rPr lang="fr-FR" sz="2200" b="1" u="sng" dirty="0">
                <a:solidFill>
                  <a:srgbClr val="002060"/>
                </a:solidFill>
              </a:rPr>
              <a:t>Le CDI, contrat de droit commun</a:t>
            </a:r>
          </a:p>
          <a:p>
            <a:pPr algn="just"/>
            <a:endParaRPr lang="fr-FR" b="1" u="sng" dirty="0">
              <a:solidFill>
                <a:srgbClr val="002060"/>
              </a:solidFill>
            </a:endParaRPr>
          </a:p>
          <a:p>
            <a:pPr algn="just"/>
            <a:r>
              <a:rPr lang="fr-FR" sz="2200" dirty="0">
                <a:solidFill>
                  <a:srgbClr val="002060"/>
                </a:solidFill>
              </a:rPr>
              <a:t>En droit du travail français, le contrat à durée indéterminée est le contrat de travail de droit commun.  </a:t>
            </a:r>
          </a:p>
          <a:p>
            <a:pPr algn="just"/>
            <a:r>
              <a:rPr lang="fr-FR" sz="2200" dirty="0">
                <a:solidFill>
                  <a:srgbClr val="002060"/>
                </a:solidFill>
              </a:rPr>
              <a:t>Il doit être utilisé chaque fois que l’emploi proposé est pérenne.</a:t>
            </a:r>
          </a:p>
          <a:p>
            <a:pPr algn="just"/>
            <a:r>
              <a:rPr lang="fr-FR" sz="2200" dirty="0">
                <a:solidFill>
                  <a:srgbClr val="002060"/>
                </a:solidFill>
              </a:rPr>
              <a:t>Il est conclu « sans détermination de durée ». </a:t>
            </a:r>
          </a:p>
          <a:p>
            <a:pPr algn="just"/>
            <a:endParaRPr lang="fr-FR" dirty="0">
              <a:solidFill>
                <a:srgbClr val="002060"/>
              </a:solidFill>
            </a:endParaRPr>
          </a:p>
          <a:p>
            <a:pPr algn="just"/>
            <a:endParaRPr lang="fr-FR" sz="500" dirty="0">
              <a:solidFill>
                <a:srgbClr val="002060"/>
              </a:solidFill>
            </a:endParaRP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sz="2200" b="1" u="sng" dirty="0">
                <a:solidFill>
                  <a:srgbClr val="002060"/>
                </a:solidFill>
              </a:rPr>
              <a:t>CDI Classique </a:t>
            </a:r>
            <a:r>
              <a:rPr lang="fr-FR" sz="2200" dirty="0">
                <a:solidFill>
                  <a:srgbClr val="002060"/>
                </a:solidFill>
              </a:rPr>
              <a:t>temps constant</a:t>
            </a:r>
          </a:p>
          <a:p>
            <a:pPr marR="0" lvl="0" algn="just" defTabSz="914400" rtl="0" eaLnBrk="1" fontAlgn="auto" latinLnBrk="0" hangingPunct="1">
              <a:lnSpc>
                <a:spcPct val="100000"/>
              </a:lnSpc>
              <a:spcBef>
                <a:spcPts val="0"/>
              </a:spcBef>
              <a:spcAft>
                <a:spcPts val="0"/>
              </a:spcAft>
              <a:buClrTx/>
              <a:buSzTx/>
              <a:tabLst/>
              <a:defRPr/>
            </a:pPr>
            <a:endParaRPr lang="fr-FR" dirty="0">
              <a:solidFill>
                <a:srgbClr val="002060"/>
              </a:solidFill>
            </a:endParaRPr>
          </a:p>
          <a:p>
            <a:pPr marR="0" lvl="0" algn="just" fontAlgn="auto">
              <a:lnSpc>
                <a:spcPct val="100000"/>
              </a:lnSpc>
              <a:spcBef>
                <a:spcPts val="0"/>
              </a:spcBef>
              <a:spcAft>
                <a:spcPts val="0"/>
              </a:spcAft>
              <a:buClrTx/>
              <a:buSzTx/>
              <a:tabLst/>
              <a:defRPr/>
            </a:pPr>
            <a:r>
              <a:rPr lang="fr-FR" sz="2200" dirty="0">
                <a:solidFill>
                  <a:srgbClr val="002060"/>
                </a:solidFill>
              </a:rPr>
              <a:t>- Temps plein: un salarié travaille toujours 35h pendant 52 semaines moins les congés payés</a:t>
            </a:r>
          </a:p>
          <a:p>
            <a:pPr algn="just"/>
            <a:r>
              <a:rPr lang="fr-FR" sz="2200" dirty="0">
                <a:solidFill>
                  <a:srgbClr val="002060"/>
                </a:solidFill>
              </a:rPr>
              <a:t>- Temps partiel : un salarié travaille toujours moins de 35 heures pendant 52 semaines moins les congés payés</a:t>
            </a:r>
          </a:p>
          <a:p>
            <a:pPr algn="just"/>
            <a:endParaRPr lang="fr-FR" sz="500" dirty="0">
              <a:solidFill>
                <a:srgbClr val="002060"/>
              </a:solidFill>
            </a:endParaRPr>
          </a:p>
          <a:p>
            <a:pPr algn="just"/>
            <a:endParaRPr lang="fr-FR" dirty="0"/>
          </a:p>
        </p:txBody>
      </p:sp>
    </p:spTree>
    <p:extLst>
      <p:ext uri="{BB962C8B-B14F-4D97-AF65-F5344CB8AC3E}">
        <p14:creationId xmlns:p14="http://schemas.microsoft.com/office/powerpoint/2010/main" val="3001634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CDI</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49</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4849" y="1104900"/>
            <a:ext cx="10791825" cy="4601260"/>
          </a:xfrm>
          <a:prstGeom prst="rect">
            <a:avLst/>
          </a:prstGeom>
          <a:noFill/>
        </p:spPr>
        <p:txBody>
          <a:bodyPr wrap="square">
            <a:spAutoFit/>
          </a:bodyPr>
          <a:lstStyle/>
          <a:p>
            <a:pPr algn="just"/>
            <a:endParaRPr lang="fr-FR" sz="500" dirty="0">
              <a:solidFill>
                <a:srgbClr val="002060"/>
              </a:solidFill>
            </a:endParaRP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b="1" u="sng" dirty="0">
                <a:solidFill>
                  <a:srgbClr val="002060"/>
                </a:solidFill>
              </a:rPr>
              <a:t>CDI REPARTITION PLURI-HEBDOMADAIRE DU TEMPS DE TRAVAIL :</a:t>
            </a:r>
            <a:endParaRPr lang="fr-FR" dirty="0">
              <a:solidFill>
                <a:srgbClr val="002060"/>
              </a:solidFill>
            </a:endParaRPr>
          </a:p>
          <a:p>
            <a:pPr algn="just"/>
            <a:endParaRPr lang="fr-FR" dirty="0">
              <a:solidFill>
                <a:srgbClr val="002060"/>
              </a:solidFill>
              <a:latin typeface="Calibri" panose="020F0502020204030204"/>
            </a:endParaRPr>
          </a:p>
          <a:p>
            <a:pPr algn="just"/>
            <a:r>
              <a:rPr lang="fr-FR" dirty="0">
                <a:solidFill>
                  <a:srgbClr val="002060"/>
                </a:solidFill>
                <a:latin typeface="Calibri" panose="020F0502020204030204"/>
              </a:rPr>
              <a:t>La RPTT est un mode d’organisation collectif du temps de travail. </a:t>
            </a:r>
          </a:p>
          <a:p>
            <a:pPr algn="just"/>
            <a:r>
              <a:rPr lang="fr-FR" dirty="0">
                <a:solidFill>
                  <a:srgbClr val="002060"/>
                </a:solidFill>
                <a:latin typeface="Calibri" panose="020F0502020204030204"/>
              </a:rPr>
              <a:t>Doit être indiqué dans le contrat de travail du salarié. </a:t>
            </a:r>
          </a:p>
          <a:p>
            <a:pPr algn="just"/>
            <a:r>
              <a:rPr lang="fr-FR" dirty="0">
                <a:solidFill>
                  <a:srgbClr val="002060"/>
                </a:solidFill>
                <a:latin typeface="Calibri" panose="020F0502020204030204"/>
              </a:rPr>
              <a:t>L’employeur pourra alors prévoir une répartition des heures de travail sur l’année selon les besoins de l’établissement. Concrètement, le temps de travail hebdomadaire pourra varier selon les semaines entre 0 heures et 40 heures hebdomadaires. </a:t>
            </a:r>
          </a:p>
          <a:p>
            <a:pPr algn="just"/>
            <a:r>
              <a:rPr lang="fr-FR" dirty="0">
                <a:solidFill>
                  <a:srgbClr val="002060"/>
                </a:solidFill>
                <a:latin typeface="Calibri" panose="020F0502020204030204"/>
              </a:rPr>
              <a:t>Les rémunérations des salariés en RPTT peuvent, avec l’accord du salarié, être lissées sur l’horaire annuel moyen. Le montant de la rémunération est alors identique quel que soit le nombre d’heures travaillées dans le mois, sauf en cas de réalisation d’heures supplémentaires ou complémentaires ou en cas d’absence non justifiée entraînant une réduction de la rémunération proportionnelle à la durée de l’absence. </a:t>
            </a:r>
          </a:p>
          <a:p>
            <a:pPr algn="just"/>
            <a:endParaRPr lang="fr-FR" dirty="0"/>
          </a:p>
          <a:p>
            <a:pPr algn="just"/>
            <a:r>
              <a:rPr lang="fr-FR" dirty="0">
                <a:solidFill>
                  <a:srgbClr val="002060"/>
                </a:solidFill>
                <a:latin typeface="Calibri" panose="020F0502020204030204"/>
              </a:rPr>
              <a:t>Par exemple, si la durée de travail contractuelle du salarié est de 28 heures par semaine, le salaire est mensualisé sur la base de 103,37 heures par mois (28 h x 37/12),</a:t>
            </a:r>
          </a:p>
          <a:p>
            <a:pPr algn="just"/>
            <a:r>
              <a:rPr lang="fr-FR" dirty="0">
                <a:solidFill>
                  <a:srgbClr val="002060"/>
                </a:solidFill>
                <a:latin typeface="Calibri" panose="020F0502020204030204"/>
              </a:rPr>
              <a:t>La RPTT peut concerner l’ensemble des salariés, quels que soient : leur temps de travail, la nature de leur contrat (CDD, CDI, PEC), la durée de leur contrat de travail (même si elle est inférieure à 12 mois). </a:t>
            </a:r>
          </a:p>
        </p:txBody>
      </p:sp>
    </p:spTree>
    <p:extLst>
      <p:ext uri="{BB962C8B-B14F-4D97-AF65-F5344CB8AC3E}">
        <p14:creationId xmlns:p14="http://schemas.microsoft.com/office/powerpoint/2010/main" val="159128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3A027-9BCA-865B-3D3B-B71A2336078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20E9A4F-1C50-5661-FA6C-C115CD2763F7}"/>
              </a:ext>
            </a:extLst>
          </p:cNvPr>
          <p:cNvSpPr>
            <a:spLocks noGrp="1"/>
          </p:cNvSpPr>
          <p:nvPr>
            <p:ph type="title"/>
          </p:nvPr>
        </p:nvSpPr>
        <p:spPr>
          <a:xfrm>
            <a:off x="7459980" y="2455083"/>
            <a:ext cx="4732020" cy="1947834"/>
          </a:xfrm>
        </p:spPr>
        <p:txBody>
          <a:bodyPr>
            <a:normAutofit/>
          </a:bodyPr>
          <a:lstStyle/>
          <a:p>
            <a:pPr algn="ctr"/>
            <a:r>
              <a:rPr lang="fr-FR" altLang="fr-FR" dirty="0"/>
              <a:t>2</a:t>
            </a:r>
            <a:r>
              <a:rPr lang="fr-FR" altLang="fr-FR" sz="4400" b="1" dirty="0">
                <a:solidFill>
                  <a:srgbClr val="002060"/>
                </a:solidFill>
              </a:rPr>
              <a:t>. PREPARER SA RENTREE RH 2025</a:t>
            </a:r>
            <a:endParaRPr lang="fr-FR" dirty="0"/>
          </a:p>
        </p:txBody>
      </p:sp>
    </p:spTree>
    <p:extLst>
      <p:ext uri="{BB962C8B-B14F-4D97-AF65-F5344CB8AC3E}">
        <p14:creationId xmlns:p14="http://schemas.microsoft.com/office/powerpoint/2010/main" val="552537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CDI</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50</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095375"/>
            <a:ext cx="10791825" cy="4878259"/>
          </a:xfrm>
          <a:prstGeom prst="rect">
            <a:avLst/>
          </a:prstGeom>
          <a:noFill/>
        </p:spPr>
        <p:txBody>
          <a:bodyPr wrap="square">
            <a:spAutoFit/>
          </a:bodyPr>
          <a:lstStyle/>
          <a:p>
            <a:pPr algn="just"/>
            <a:r>
              <a:rPr lang="fr-FR" b="1" u="sng" dirty="0">
                <a:solidFill>
                  <a:srgbClr val="002060"/>
                </a:solidFill>
              </a:rPr>
              <a:t>Le CDI, doit indiquer les mentions suivantes : </a:t>
            </a:r>
          </a:p>
          <a:p>
            <a:pPr algn="just"/>
            <a:endParaRPr lang="fr-FR" sz="500" dirty="0">
              <a:solidFill>
                <a:srgbClr val="002060"/>
              </a:solidFill>
            </a:endParaRP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référence de convention collective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L’intitulé du poste ou la qualification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date de prise de fonctions</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classification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La catégorie pr</a:t>
            </a:r>
            <a:r>
              <a:rPr lang="fr-FR" dirty="0">
                <a:solidFill>
                  <a:srgbClr val="002060"/>
                </a:solidFill>
              </a:rPr>
              <a:t>ofessionnelle du salarié</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La durée de la période d’essai</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durée de travail servant de rémunération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durée hebdomadaire, mensuelle, annuelle ou forfaitaire de travail effectif ainsi que sa référence au temps plein conventionnelle et au nombre de jours congé payé appliqué.</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Le montant brut de la rémunération et ses modalités de calcul</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L’ancienneté reprise </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L’affiliation à une institution de retraite complémentaire</a:t>
            </a:r>
            <a:r>
              <a:rPr lang="fr-FR" dirty="0">
                <a:solidFill>
                  <a:srgbClr val="002060"/>
                </a:solidFill>
              </a:rPr>
              <a:t> ainsi qu’aux régimes de prévoyance et de « complémentaire santé ». Le nom et l’adresse de l’organisme assureur par régime concerné.</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L’existen</a:t>
            </a:r>
            <a:r>
              <a:rPr lang="fr-FR" dirty="0">
                <a:solidFill>
                  <a:srgbClr val="002060"/>
                </a:solidFill>
              </a:rPr>
              <a:t>ce d’un préavis de rupture et la référence aux dispositions conventionnelles applicables.</a:t>
            </a:r>
            <a:endParaRPr lang="fr-FR" dirty="0">
              <a:effectLst/>
            </a:endParaRPr>
          </a:p>
          <a:p>
            <a:pPr algn="just"/>
            <a:endParaRPr lang="fr-FR" dirty="0"/>
          </a:p>
          <a:p>
            <a:pPr algn="just"/>
            <a:endParaRPr lang="fr-FR" dirty="0">
              <a:effectLst/>
            </a:endParaRPr>
          </a:p>
        </p:txBody>
      </p:sp>
    </p:spTree>
    <p:extLst>
      <p:ext uri="{BB962C8B-B14F-4D97-AF65-F5344CB8AC3E}">
        <p14:creationId xmlns:p14="http://schemas.microsoft.com/office/powerpoint/2010/main" val="119513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CDD</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51</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4849" y="1104900"/>
            <a:ext cx="10791825" cy="6647974"/>
          </a:xfrm>
          <a:prstGeom prst="rect">
            <a:avLst/>
          </a:prstGeom>
          <a:noFill/>
        </p:spPr>
        <p:txBody>
          <a:bodyPr wrap="square">
            <a:spAutoFit/>
          </a:bodyPr>
          <a:lstStyle/>
          <a:p>
            <a:pPr algn="just"/>
            <a:r>
              <a:rPr lang="fr-FR" sz="2200" b="1" u="sng" dirty="0">
                <a:solidFill>
                  <a:srgbClr val="002060"/>
                </a:solidFill>
              </a:rPr>
              <a:t>Le Contrat à Durée Déterminée : </a:t>
            </a:r>
          </a:p>
          <a:p>
            <a:pPr algn="just"/>
            <a:endParaRPr lang="fr-FR" b="1" u="sng" dirty="0">
              <a:solidFill>
                <a:srgbClr val="002060"/>
              </a:solidFill>
            </a:endParaRPr>
          </a:p>
          <a:p>
            <a:pPr algn="just"/>
            <a:endParaRPr lang="fr-FR" sz="500" dirty="0">
              <a:solidFill>
                <a:srgbClr val="002060"/>
              </a:solidFill>
            </a:endParaRPr>
          </a:p>
          <a:p>
            <a:pPr algn="just"/>
            <a:endParaRPr lang="fr-FR" sz="500" dirty="0">
              <a:solidFill>
                <a:srgbClr val="002060"/>
              </a:solidFill>
            </a:endParaRPr>
          </a:p>
          <a:p>
            <a:pPr marL="285750" indent="-285750" algn="just">
              <a:buBlip>
                <a:blip r:embed="rId2"/>
              </a:buBlip>
              <a:defRPr/>
            </a:pPr>
            <a:r>
              <a:rPr lang="fr-FR" dirty="0">
                <a:solidFill>
                  <a:srgbClr val="002060"/>
                </a:solidFill>
              </a:rPr>
              <a:t>Le motif du recours doit figurer clairement dans le contrat.</a:t>
            </a:r>
          </a:p>
          <a:p>
            <a:pPr algn="just">
              <a:defRPr/>
            </a:pPr>
            <a:endParaRPr lang="fr-FR" dirty="0">
              <a:solidFill>
                <a:srgbClr val="002060"/>
              </a:solidFill>
            </a:endParaRPr>
          </a:p>
          <a:p>
            <a:pPr marL="285750" indent="-285750" algn="just">
              <a:buBlip>
                <a:blip r:embed="rId2"/>
              </a:buBlip>
              <a:defRPr/>
            </a:pPr>
            <a:r>
              <a:rPr lang="fr-FR" dirty="0">
                <a:solidFill>
                  <a:srgbClr val="002060"/>
                </a:solidFill>
              </a:rPr>
              <a:t>Le CDD ne peut avoir ni pour objet, ni pour effet de pourvoir durablement un emploi lié à l’activité habituelle de l’établissement.</a:t>
            </a:r>
          </a:p>
          <a:p>
            <a:pPr algn="just">
              <a:defRPr/>
            </a:pPr>
            <a:endParaRPr lang="fr-FR" dirty="0">
              <a:solidFill>
                <a:srgbClr val="002060"/>
              </a:solidFill>
            </a:endParaRPr>
          </a:p>
          <a:p>
            <a:pPr marL="285750" indent="-285750" algn="just">
              <a:buBlip>
                <a:blip r:embed="rId2"/>
              </a:buBlip>
              <a:defRPr/>
            </a:pPr>
            <a:r>
              <a:rPr lang="fr-FR" dirty="0">
                <a:solidFill>
                  <a:srgbClr val="002060"/>
                </a:solidFill>
              </a:rPr>
              <a:t>Il ne peut être conclu que dans les cas limitativement prévus par la loi, pour l’exécution d’une tâche temporaire et non durable.</a:t>
            </a:r>
          </a:p>
          <a:p>
            <a:pPr algn="just">
              <a:defRPr/>
            </a:pPr>
            <a:endParaRPr lang="fr-FR" dirty="0">
              <a:solidFill>
                <a:srgbClr val="002060"/>
              </a:solidFill>
            </a:endParaRPr>
          </a:p>
          <a:p>
            <a:pPr marL="285750" indent="-285750" algn="just">
              <a:buBlip>
                <a:blip r:embed="rId2"/>
              </a:buBlip>
              <a:defRPr/>
            </a:pPr>
            <a:r>
              <a:rPr lang="fr-FR" dirty="0">
                <a:solidFill>
                  <a:srgbClr val="002060"/>
                </a:solidFill>
              </a:rPr>
              <a:t>Ce type de contrat de travail doit être signé au plus tard dans les deux jours suivant l’embauche.</a:t>
            </a:r>
          </a:p>
          <a:p>
            <a:pPr algn="just">
              <a:defRPr/>
            </a:pPr>
            <a:endParaRPr lang="fr-FR" dirty="0">
              <a:solidFill>
                <a:srgbClr val="002060"/>
              </a:solidFill>
            </a:endParaRPr>
          </a:p>
          <a:p>
            <a:pPr marL="285750" indent="-285750" algn="just">
              <a:buBlip>
                <a:blip r:embed="rId2"/>
              </a:buBlip>
              <a:defRPr/>
            </a:pPr>
            <a:r>
              <a:rPr lang="fr-FR" dirty="0">
                <a:solidFill>
                  <a:srgbClr val="002060"/>
                </a:solidFill>
              </a:rPr>
              <a:t>Il peut être à terme précis ou imprécis.</a:t>
            </a:r>
          </a:p>
          <a:p>
            <a:pPr algn="just">
              <a:defRPr/>
            </a:pPr>
            <a:endParaRPr lang="fr-FR" dirty="0">
              <a:solidFill>
                <a:srgbClr val="002060"/>
              </a:solidFill>
            </a:endParaRPr>
          </a:p>
          <a:p>
            <a:pPr marL="285750" indent="-285750" algn="just">
              <a:buBlip>
                <a:blip r:embed="rId2"/>
              </a:buBlip>
              <a:defRPr/>
            </a:pPr>
            <a:r>
              <a:rPr lang="fr-FR" dirty="0">
                <a:solidFill>
                  <a:srgbClr val="002060"/>
                </a:solidFill>
              </a:rPr>
              <a:t>Le salarié employé en CDD bénéficie de l’ensemble des droits légaux et conventionnels (classification, ancienneté, congés, maladie, protection sociale complémentaire, formation professionnelle, etc.).</a:t>
            </a:r>
          </a:p>
          <a:p>
            <a:pPr algn="just">
              <a:defRPr/>
            </a:pPr>
            <a:endParaRPr lang="fr-FR" dirty="0">
              <a:solidFill>
                <a:srgbClr val="002060"/>
              </a:solidFill>
            </a:endParaRPr>
          </a:p>
          <a:p>
            <a:pPr algn="just"/>
            <a:endParaRPr lang="fr-FR" sz="500" dirty="0">
              <a:solidFill>
                <a:srgbClr val="002060"/>
              </a:solidFill>
            </a:endParaRPr>
          </a:p>
          <a:p>
            <a:pPr algn="just"/>
            <a:endParaRPr lang="fr-FR" sz="500" dirty="0">
              <a:solidFill>
                <a:srgbClr val="002060"/>
              </a:solidFill>
            </a:endParaRPr>
          </a:p>
          <a:p>
            <a:pPr algn="just"/>
            <a:endParaRPr lang="fr-FR" sz="500" dirty="0">
              <a:solidFill>
                <a:srgbClr val="002060"/>
              </a:solidFill>
            </a:endParaRPr>
          </a:p>
          <a:p>
            <a:pPr algn="just"/>
            <a:endParaRPr lang="fr-FR" sz="500" dirty="0">
              <a:solidFill>
                <a:srgbClr val="002060"/>
              </a:solidFill>
            </a:endParaRPr>
          </a:p>
          <a:p>
            <a:pPr algn="just"/>
            <a:endParaRPr lang="fr-FR" dirty="0">
              <a:solidFill>
                <a:srgbClr val="002060"/>
              </a:solidFill>
            </a:endParaRPr>
          </a:p>
          <a:p>
            <a:pPr algn="just"/>
            <a:endParaRPr lang="fr-FR" dirty="0"/>
          </a:p>
          <a:p>
            <a:pPr algn="just"/>
            <a:endParaRPr lang="fr-FR" dirty="0">
              <a:effectLst/>
            </a:endParaRPr>
          </a:p>
          <a:p>
            <a:pPr algn="just"/>
            <a:endParaRPr lang="fr-FR" dirty="0"/>
          </a:p>
          <a:p>
            <a:pPr algn="just"/>
            <a:endParaRPr lang="fr-FR" dirty="0">
              <a:effectLst/>
            </a:endParaRPr>
          </a:p>
        </p:txBody>
      </p:sp>
    </p:spTree>
    <p:extLst>
      <p:ext uri="{BB962C8B-B14F-4D97-AF65-F5344CB8AC3E}">
        <p14:creationId xmlns:p14="http://schemas.microsoft.com/office/powerpoint/2010/main" val="34639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CDD</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52</a:t>
            </a:fld>
            <a:endParaRPr lang="fr-FR" dirty="0"/>
          </a:p>
        </p:txBody>
      </p:sp>
      <p:sp>
        <p:nvSpPr>
          <p:cNvPr id="3" name="Organigramme : Alternative 2">
            <a:extLst>
              <a:ext uri="{FF2B5EF4-FFF2-40B4-BE49-F238E27FC236}">
                <a16:creationId xmlns:a16="http://schemas.microsoft.com/office/drawing/2014/main" id="{F8F60FD2-8751-1D8D-B452-C1569F004C42}"/>
              </a:ext>
            </a:extLst>
          </p:cNvPr>
          <p:cNvSpPr/>
          <p:nvPr/>
        </p:nvSpPr>
        <p:spPr>
          <a:xfrm>
            <a:off x="2467399" y="1104900"/>
            <a:ext cx="8267276" cy="4895849"/>
          </a:xfrm>
          <a:prstGeom prst="flowChartAlternateProcess">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15000"/>
              </a:lnSpc>
              <a:spcAft>
                <a:spcPts val="1000"/>
              </a:spcAft>
            </a:pPr>
            <a:endParaRPr lang="fr-FR" dirty="0">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pPr>
            <a:r>
              <a:rPr lang="fr-FR" sz="2000" dirty="0">
                <a:solidFill>
                  <a:srgbClr val="FF0066"/>
                </a:solidFill>
                <a:latin typeface="Calibri" panose="020F0502020204030204" pitchFamily="34" charset="0"/>
                <a:ea typeface="Times New Roman" panose="02020603050405020304" pitchFamily="18" charset="0"/>
                <a:cs typeface="Calibri" panose="020F0502020204030204" pitchFamily="34" charset="0"/>
              </a:rPr>
              <a:t>CAS DE RECOURS AU CONTRAT A DUREE DETERMINEE</a:t>
            </a:r>
          </a:p>
          <a:p>
            <a:pPr algn="ctr">
              <a:lnSpc>
                <a:spcPct val="115000"/>
              </a:lnSpc>
            </a:pPr>
            <a:endParaRPr lang="fr-FR" sz="2000" dirty="0">
              <a:solidFill>
                <a:srgbClr val="FF0066"/>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Remplacement d’un salarié temporairement absent,</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Départ définitif d’un salarié avant la suppression de son poste </a:t>
            </a:r>
          </a:p>
          <a:p>
            <a:pPr marL="285750" indent="-285750" algn="just">
              <a:lnSpc>
                <a:spcPct val="115000"/>
              </a:lnSpc>
              <a:buFontTx/>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Attente de l’entrée en service du nouveau titulaire du poste</a:t>
            </a:r>
          </a:p>
          <a:p>
            <a:pPr marL="285750" indent="-285750" algn="just">
              <a:lnSpc>
                <a:spcPct val="115000"/>
              </a:lnSpc>
              <a:buFontTx/>
              <a:buChar char="-"/>
            </a:pPr>
            <a:r>
              <a:rPr lang="fr-FR" dirty="0">
                <a:latin typeface="Calibri" panose="020F0502020204030204" pitchFamily="34" charset="0"/>
                <a:ea typeface="Times New Roman" panose="02020603050405020304" pitchFamily="18" charset="0"/>
                <a:cs typeface="Calibri" panose="020F0502020204030204" pitchFamily="34" charset="0"/>
              </a:rPr>
              <a:t>Accroissement temporaire d’activité</a:t>
            </a:r>
          </a:p>
          <a:p>
            <a:pPr marL="285750" indent="-285750" algn="just">
              <a:lnSpc>
                <a:spcPct val="115000"/>
              </a:lnSpc>
              <a:buFontTx/>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Tâche occasionnelle non durable</a:t>
            </a:r>
          </a:p>
          <a:p>
            <a:pPr marL="285750" indent="-285750" algn="just">
              <a:lnSpc>
                <a:spcPct val="115000"/>
              </a:lnSpc>
              <a:buFontTx/>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Contrats conclus dans le cadre de la politique à l’emploi (CUI-CAE, apprenants…)</a:t>
            </a:r>
          </a:p>
          <a:p>
            <a:pPr marL="285750" indent="-285750" algn="just">
              <a:lnSpc>
                <a:spcPct val="115000"/>
              </a:lnSpc>
              <a:buFontTx/>
              <a:buChar char="-"/>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endParaRPr lang="fr-FR" dirty="0"/>
          </a:p>
          <a:p>
            <a:pPr marL="285750" indent="-285750" algn="just">
              <a:lnSpc>
                <a:spcPct val="115000"/>
              </a:lnSpc>
              <a:spcAft>
                <a:spcPts val="1000"/>
              </a:spcAft>
              <a:buFontTx/>
              <a:buChar char="-"/>
            </a:pPr>
            <a:endParaRPr lang="fr-FR" dirty="0"/>
          </a:p>
        </p:txBody>
      </p:sp>
    </p:spTree>
    <p:extLst>
      <p:ext uri="{BB962C8B-B14F-4D97-AF65-F5344CB8AC3E}">
        <p14:creationId xmlns:p14="http://schemas.microsoft.com/office/powerpoint/2010/main" val="2208569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Les différents types de contrats – Le CDD</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53</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095375"/>
            <a:ext cx="10791825" cy="5355312"/>
          </a:xfrm>
          <a:prstGeom prst="rect">
            <a:avLst/>
          </a:prstGeom>
          <a:noFill/>
        </p:spPr>
        <p:txBody>
          <a:bodyPr wrap="square">
            <a:spAutoFit/>
          </a:bodyPr>
          <a:lstStyle/>
          <a:p>
            <a:pPr algn="just"/>
            <a:r>
              <a:rPr lang="fr-FR" dirty="0">
                <a:solidFill>
                  <a:srgbClr val="002060"/>
                </a:solidFill>
              </a:rPr>
              <a:t>Le contrat du travail à durée déterminée doit être impérativement être établi par écrit avec la définition précise de son motif. A défaut, il est réputé conclu pour une durée indéterminée.</a:t>
            </a:r>
          </a:p>
          <a:p>
            <a:pPr algn="just"/>
            <a:endParaRPr lang="fr-FR" dirty="0">
              <a:solidFill>
                <a:srgbClr val="002060"/>
              </a:solidFill>
            </a:endParaRPr>
          </a:p>
          <a:p>
            <a:pPr marR="0" lvl="0" algn="just" defTabSz="914400" rtl="0" eaLnBrk="1" fontAlgn="auto" latinLnBrk="0" hangingPunct="1">
              <a:lnSpc>
                <a:spcPct val="100000"/>
              </a:lnSpc>
              <a:spcBef>
                <a:spcPts val="0"/>
              </a:spcBef>
              <a:spcAft>
                <a:spcPts val="0"/>
              </a:spcAft>
              <a:buClrTx/>
              <a:buSzTx/>
              <a:tabLst/>
              <a:defRPr/>
            </a:pPr>
            <a:r>
              <a:rPr lang="fr-FR" b="1" u="sng" dirty="0">
                <a:solidFill>
                  <a:srgbClr val="002060"/>
                </a:solidFill>
                <a:effectLst/>
              </a:rPr>
              <a:t>Mentions impératives du CDD :</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effectLst/>
              </a:rPr>
              <a:t>Le nom et la qualification professionnelle de la personne remplacée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date du terme et, le cas échéant, une clause de renouvellement lorsqu'il comporte un terme précis</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durée minimale pour laquelle il est conclu lorsqu'il ne comporte pas de terme précis</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désignation du poste de travail en précisant, le cas échéant, si celui-ci figure sur la liste des postes de travail présentant des risques particuliers pour la santé ou la sécurité des salariés prévue à l'article L. 4154-2, la désignation de l'emploi occupé, la désignation de la nature des activités auxquelles participe le salarié dans l'entreprise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L'intitulé de la convention collective applicable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La durée de la période d'essai éventuellement prévue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Le montant de la rémunération et de ses différentes composantes, y compris les primes et accessoires de salaire s'il en existe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Le nom et l'adresse de la caisse de retraite complémentaire ainsi que, le cas échéant, ceux de l'organisme de prévoyance</a:t>
            </a:r>
          </a:p>
          <a:p>
            <a:pPr algn="just"/>
            <a:endParaRPr lang="fr-FR" dirty="0"/>
          </a:p>
          <a:p>
            <a:pPr algn="just"/>
            <a:endParaRPr lang="fr-FR" dirty="0">
              <a:effectLst/>
            </a:endParaRPr>
          </a:p>
        </p:txBody>
      </p:sp>
    </p:spTree>
    <p:extLst>
      <p:ext uri="{BB962C8B-B14F-4D97-AF65-F5344CB8AC3E}">
        <p14:creationId xmlns:p14="http://schemas.microsoft.com/office/powerpoint/2010/main" val="193950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792432" y="461528"/>
            <a:ext cx="6607134" cy="551963"/>
          </a:xfrm>
        </p:spPr>
        <p:txBody>
          <a:bodyPr>
            <a:normAutofit fontScale="90000"/>
          </a:bodyPr>
          <a:lstStyle/>
          <a:p>
            <a:pPr algn="ctr"/>
            <a:r>
              <a:rPr lang="fr-FR" dirty="0"/>
              <a:t>La période d’essai </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54</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6" y="1410492"/>
            <a:ext cx="10791825" cy="4985980"/>
          </a:xfrm>
          <a:prstGeom prst="rect">
            <a:avLst/>
          </a:prstGeom>
          <a:noFill/>
        </p:spPr>
        <p:txBody>
          <a:bodyPr wrap="square">
            <a:spAutoFit/>
          </a:bodyPr>
          <a:lstStyle/>
          <a:p>
            <a:pPr marL="285750" indent="-285750" algn="just">
              <a:buBlip>
                <a:blip r:embed="rId2"/>
              </a:buBlip>
            </a:pPr>
            <a:endParaRPr lang="fr-FR" dirty="0">
              <a:solidFill>
                <a:srgbClr val="002060"/>
              </a:solidFill>
              <a:effectLst/>
            </a:endParaRPr>
          </a:p>
          <a:p>
            <a:pPr marL="285750" indent="-285750" algn="just">
              <a:buBlip>
                <a:blip r:embed="rId2"/>
              </a:buBlip>
            </a:pPr>
            <a:r>
              <a:rPr lang="fr-FR" sz="2200" dirty="0">
                <a:solidFill>
                  <a:srgbClr val="002060"/>
                </a:solidFill>
                <a:effectLst/>
              </a:rPr>
              <a:t>Les conventions collectives applicables dans l’Enseignement Catholique prévoient des durées de période d’essai suivant la nature de la fonction exercée et leur mention dans les contrats de travail.</a:t>
            </a:r>
          </a:p>
          <a:p>
            <a:pPr marL="285750" indent="-285750" algn="just">
              <a:buBlip>
                <a:blip r:embed="rId2"/>
              </a:buBlip>
            </a:pPr>
            <a:endParaRPr lang="fr-FR" sz="2200" dirty="0">
              <a:solidFill>
                <a:srgbClr val="002060"/>
              </a:solidFill>
              <a:effectLst/>
            </a:endParaRPr>
          </a:p>
          <a:p>
            <a:pPr marL="285750" indent="-285750" algn="just">
              <a:buBlip>
                <a:blip r:embed="rId2"/>
              </a:buBlip>
            </a:pPr>
            <a:r>
              <a:rPr lang="fr-FR" sz="2200" dirty="0">
                <a:solidFill>
                  <a:srgbClr val="002060"/>
                </a:solidFill>
                <a:effectLst/>
              </a:rPr>
              <a:t>Il est impératif de mentionner l’existence et la durée de cette période d’essai dans le contrat de travail.</a:t>
            </a:r>
          </a:p>
          <a:p>
            <a:pPr algn="just"/>
            <a:r>
              <a:rPr lang="fr-FR" sz="2200" dirty="0">
                <a:solidFill>
                  <a:srgbClr val="002060"/>
                </a:solidFill>
                <a:effectLst/>
              </a:rPr>
              <a:t>     Sans mention dans le contrat de travail, la période d’essai est inopposable au salarié.</a:t>
            </a:r>
          </a:p>
          <a:p>
            <a:pPr marL="285750" indent="-285750" algn="just">
              <a:buBlip>
                <a:blip r:embed="rId2"/>
              </a:buBlip>
            </a:pPr>
            <a:endParaRPr lang="fr-FR" sz="2200" dirty="0">
              <a:solidFill>
                <a:srgbClr val="002060"/>
              </a:solidFill>
              <a:effectLst/>
            </a:endParaRPr>
          </a:p>
          <a:p>
            <a:pPr marL="285750" indent="-285750" algn="just">
              <a:buBlip>
                <a:blip r:embed="rId2"/>
              </a:buBlip>
            </a:pPr>
            <a:r>
              <a:rPr lang="fr-FR" sz="2200" dirty="0">
                <a:solidFill>
                  <a:srgbClr val="002060"/>
                </a:solidFill>
              </a:rPr>
              <a:t>Pas de renouvellement possible de la période d’essai.</a:t>
            </a:r>
          </a:p>
          <a:p>
            <a:endParaRPr lang="fr-FR" sz="2200" b="0" i="0" u="none" strike="noStrike" baseline="0" dirty="0">
              <a:latin typeface="Berlin Sans FB" panose="020E0602020502020306" pitchFamily="34" charset="0"/>
            </a:endParaRPr>
          </a:p>
          <a:p>
            <a:pPr marL="285750" indent="-285750">
              <a:buBlip>
                <a:blip r:embed="rId2"/>
              </a:buBlip>
            </a:pPr>
            <a:r>
              <a:rPr lang="fr-FR" sz="2200" dirty="0">
                <a:solidFill>
                  <a:srgbClr val="002060"/>
                </a:solidFill>
              </a:rPr>
              <a:t>Si le salarié a déjà exercé dans l’établissement en CDD, la durée de la période d’essai est réduite de la durée du CDD sauf si poste différent.</a:t>
            </a:r>
          </a:p>
          <a:p>
            <a:pPr marL="285750" indent="-285750" algn="just">
              <a:buBlip>
                <a:blip r:embed="rId2"/>
              </a:buBlip>
            </a:pPr>
            <a:endParaRPr lang="fr-FR" dirty="0">
              <a:solidFill>
                <a:srgbClr val="002060"/>
              </a:solidFill>
            </a:endParaRPr>
          </a:p>
          <a:p>
            <a:pPr algn="just"/>
            <a:endParaRPr lang="fr-FR" dirty="0">
              <a:effectLst/>
            </a:endParaRPr>
          </a:p>
        </p:txBody>
      </p:sp>
    </p:spTree>
    <p:extLst>
      <p:ext uri="{BB962C8B-B14F-4D97-AF65-F5344CB8AC3E}">
        <p14:creationId xmlns:p14="http://schemas.microsoft.com/office/powerpoint/2010/main" val="3647974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La période d’essai </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55</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4849" y="1104900"/>
            <a:ext cx="10791825" cy="2862322"/>
          </a:xfrm>
          <a:prstGeom prst="rect">
            <a:avLst/>
          </a:prstGeom>
          <a:noFill/>
        </p:spPr>
        <p:txBody>
          <a:bodyPr wrap="square">
            <a:spAutoFit/>
          </a:bodyPr>
          <a:lstStyle/>
          <a:p>
            <a:pPr marL="285750" indent="-285750" algn="just">
              <a:buFont typeface="Arial" panose="020B0604020202020204" pitchFamily="34" charset="0"/>
              <a:buChar char="•"/>
            </a:pPr>
            <a:r>
              <a:rPr lang="fr-FR" u="sng" dirty="0">
                <a:solidFill>
                  <a:srgbClr val="002060"/>
                </a:solidFill>
                <a:effectLst/>
              </a:rPr>
              <a:t>Quelle période d’essai appliquer? </a:t>
            </a:r>
          </a:p>
          <a:p>
            <a:pPr algn="just"/>
            <a:endParaRPr lang="fr-FR" dirty="0"/>
          </a:p>
          <a:p>
            <a:pPr algn="just"/>
            <a:r>
              <a:rPr lang="fr-FR" dirty="0">
                <a:solidFill>
                  <a:srgbClr val="002060"/>
                </a:solidFill>
                <a:effectLst/>
              </a:rPr>
              <a:t>Pour un contrat à durée indéterminée: </a:t>
            </a:r>
          </a:p>
          <a:p>
            <a:pPr marL="285750" indent="-285750" algn="just">
              <a:buFont typeface="Arial" panose="020B0604020202020204" pitchFamily="34" charset="0"/>
              <a:buChar char="•"/>
            </a:pPr>
            <a:endParaRPr lang="fr-FR" dirty="0">
              <a:effectLst/>
            </a:endParaRPr>
          </a:p>
          <a:p>
            <a:pPr algn="just"/>
            <a:endParaRPr lang="fr-FR" dirty="0"/>
          </a:p>
          <a:p>
            <a:pPr algn="just"/>
            <a:endParaRPr lang="fr-FR" dirty="0">
              <a:effectLst/>
            </a:endParaRPr>
          </a:p>
          <a:p>
            <a:pPr algn="just"/>
            <a:r>
              <a:rPr lang="fr-FR" dirty="0">
                <a:effectLst/>
              </a:rPr>
              <a:t> </a:t>
            </a:r>
          </a:p>
          <a:p>
            <a:pPr algn="just"/>
            <a:endParaRPr lang="fr-FR" dirty="0"/>
          </a:p>
          <a:p>
            <a:pPr algn="just"/>
            <a:r>
              <a:rPr lang="fr-FR" dirty="0">
                <a:solidFill>
                  <a:srgbClr val="002060"/>
                </a:solidFill>
                <a:effectLst/>
              </a:rPr>
              <a:t>Période d’essai pour un contrat à durée déterminée : </a:t>
            </a:r>
          </a:p>
          <a:p>
            <a:pPr algn="just"/>
            <a:endParaRPr lang="fr-FR" dirty="0">
              <a:effectLst/>
            </a:endParaRPr>
          </a:p>
        </p:txBody>
      </p:sp>
      <p:pic>
        <p:nvPicPr>
          <p:cNvPr id="6" name="Image 5">
            <a:extLst>
              <a:ext uri="{FF2B5EF4-FFF2-40B4-BE49-F238E27FC236}">
                <a16:creationId xmlns:a16="http://schemas.microsoft.com/office/drawing/2014/main" id="{DF8B2341-1686-840C-8C8B-2777DF168288}"/>
              </a:ext>
            </a:extLst>
          </p:cNvPr>
          <p:cNvPicPr>
            <a:picLocks noChangeAspect="1"/>
          </p:cNvPicPr>
          <p:nvPr/>
        </p:nvPicPr>
        <p:blipFill>
          <a:blip r:embed="rId2"/>
          <a:stretch>
            <a:fillRect/>
          </a:stretch>
        </p:blipFill>
        <p:spPr>
          <a:xfrm>
            <a:off x="942446" y="1985888"/>
            <a:ext cx="7582958" cy="1057423"/>
          </a:xfrm>
          <a:prstGeom prst="rect">
            <a:avLst/>
          </a:prstGeom>
        </p:spPr>
      </p:pic>
      <p:pic>
        <p:nvPicPr>
          <p:cNvPr id="8" name="Image 7">
            <a:extLst>
              <a:ext uri="{FF2B5EF4-FFF2-40B4-BE49-F238E27FC236}">
                <a16:creationId xmlns:a16="http://schemas.microsoft.com/office/drawing/2014/main" id="{66C02EC7-B172-B5C4-3BC1-78C1BE3A3D11}"/>
              </a:ext>
            </a:extLst>
          </p:cNvPr>
          <p:cNvPicPr>
            <a:picLocks noChangeAspect="1"/>
          </p:cNvPicPr>
          <p:nvPr/>
        </p:nvPicPr>
        <p:blipFill>
          <a:blip r:embed="rId3"/>
          <a:stretch>
            <a:fillRect/>
          </a:stretch>
        </p:blipFill>
        <p:spPr>
          <a:xfrm>
            <a:off x="928156" y="3814690"/>
            <a:ext cx="7611537" cy="1705213"/>
          </a:xfrm>
          <a:prstGeom prst="rect">
            <a:avLst/>
          </a:prstGeom>
        </p:spPr>
      </p:pic>
    </p:spTree>
    <p:extLst>
      <p:ext uri="{BB962C8B-B14F-4D97-AF65-F5344CB8AC3E}">
        <p14:creationId xmlns:p14="http://schemas.microsoft.com/office/powerpoint/2010/main" val="3930117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8568649" cy="551963"/>
          </a:xfrm>
        </p:spPr>
        <p:txBody>
          <a:bodyPr>
            <a:normAutofit fontScale="90000"/>
          </a:bodyPr>
          <a:lstStyle/>
          <a:p>
            <a:pPr algn="ctr"/>
            <a:r>
              <a:rPr lang="fr-FR" dirty="0"/>
              <a:t>La période d’essai </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56</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4849" y="1104900"/>
            <a:ext cx="10791825" cy="4801314"/>
          </a:xfrm>
          <a:prstGeom prst="rect">
            <a:avLst/>
          </a:prstGeom>
          <a:noFill/>
        </p:spPr>
        <p:txBody>
          <a:bodyPr wrap="square">
            <a:spAutoFit/>
          </a:bodyPr>
          <a:lstStyle/>
          <a:p>
            <a:pPr algn="just"/>
            <a:r>
              <a:rPr lang="fr-FR" dirty="0">
                <a:solidFill>
                  <a:srgbClr val="002060"/>
                </a:solidFill>
              </a:rPr>
              <a:t>On peut rompre le contrat pendant cette période (en respectant un préavis). C’est une rupture unilatérale sans justification, </a:t>
            </a:r>
            <a:r>
              <a:rPr lang="fr-FR" b="1" u="sng" dirty="0">
                <a:solidFill>
                  <a:srgbClr val="002060"/>
                </a:solidFill>
              </a:rPr>
              <a:t>ni indemnité.</a:t>
            </a:r>
          </a:p>
          <a:p>
            <a:pPr algn="just"/>
            <a:endParaRPr lang="fr-FR" b="1" u="sng" dirty="0">
              <a:solidFill>
                <a:srgbClr val="002060"/>
              </a:solidFill>
            </a:endParaRPr>
          </a:p>
          <a:p>
            <a:pPr algn="just"/>
            <a:r>
              <a:rPr lang="fr-FR" b="1" u="sng" dirty="0">
                <a:solidFill>
                  <a:srgbClr val="002060"/>
                </a:solidFill>
              </a:rPr>
              <a:t>Délai de prévenance à respecter : </a:t>
            </a:r>
          </a:p>
          <a:p>
            <a:pPr algn="just"/>
            <a:endParaRPr lang="fr-FR" dirty="0">
              <a:solidFill>
                <a:srgbClr val="002060"/>
              </a:solidFill>
              <a:effectLst/>
            </a:endParaRPr>
          </a:p>
          <a:p>
            <a:pPr algn="just"/>
            <a:endParaRPr lang="fr-FR" dirty="0">
              <a:solidFill>
                <a:srgbClr val="002060"/>
              </a:solidFill>
              <a:effectLst/>
            </a:endParaRPr>
          </a:p>
          <a:p>
            <a:pPr algn="just"/>
            <a:endParaRPr lang="fr-FR" dirty="0">
              <a:solidFill>
                <a:srgbClr val="002060"/>
              </a:solidFill>
            </a:endParaRPr>
          </a:p>
          <a:p>
            <a:pPr algn="just"/>
            <a:endParaRPr lang="fr-FR" dirty="0">
              <a:solidFill>
                <a:srgbClr val="002060"/>
              </a:solidFill>
              <a:effectLst/>
            </a:endParaRPr>
          </a:p>
          <a:p>
            <a:pPr algn="just"/>
            <a:endParaRPr lang="fr-FR" dirty="0">
              <a:solidFill>
                <a:srgbClr val="002060"/>
              </a:solidFill>
            </a:endParaRPr>
          </a:p>
          <a:p>
            <a:pPr algn="just"/>
            <a:endParaRPr lang="fr-FR" dirty="0">
              <a:solidFill>
                <a:srgbClr val="002060"/>
              </a:solidFill>
              <a:effectLst/>
            </a:endParaRPr>
          </a:p>
          <a:p>
            <a:pPr algn="just"/>
            <a:r>
              <a:rPr lang="fr-FR" dirty="0">
                <a:solidFill>
                  <a:srgbClr val="FF0066"/>
                </a:solidFill>
                <a:effectLst/>
              </a:rPr>
              <a:t>       </a:t>
            </a:r>
            <a:r>
              <a:rPr lang="fr-FR" u="sng" dirty="0">
                <a:solidFill>
                  <a:srgbClr val="FF0066"/>
                </a:solidFill>
                <a:effectLst/>
              </a:rPr>
              <a:t>Attenti</a:t>
            </a:r>
            <a:r>
              <a:rPr lang="fr-FR" u="sng" dirty="0">
                <a:solidFill>
                  <a:srgbClr val="FF0066"/>
                </a:solidFill>
              </a:rPr>
              <a:t>on : </a:t>
            </a:r>
          </a:p>
          <a:p>
            <a:pPr algn="just"/>
            <a:r>
              <a:rPr lang="fr-FR" dirty="0">
                <a:solidFill>
                  <a:srgbClr val="002060"/>
                </a:solidFill>
              </a:rPr>
              <a:t>Surveiller la date de fin de la période d’essai.</a:t>
            </a:r>
          </a:p>
          <a:p>
            <a:pPr algn="just"/>
            <a:endParaRPr lang="fr-FR" dirty="0">
              <a:solidFill>
                <a:srgbClr val="002060"/>
              </a:solidFill>
              <a:effectLst/>
            </a:endParaRPr>
          </a:p>
          <a:p>
            <a:pPr algn="just"/>
            <a:r>
              <a:rPr lang="fr-FR" dirty="0">
                <a:solidFill>
                  <a:srgbClr val="002060"/>
                </a:solidFill>
                <a:effectLst/>
              </a:rPr>
              <a:t>Une fois </a:t>
            </a:r>
            <a:r>
              <a:rPr lang="fr-FR" dirty="0">
                <a:solidFill>
                  <a:srgbClr val="002060"/>
                </a:solidFill>
              </a:rPr>
              <a:t>terminée, la période d’essai, vous ne pouvez plus mettre fin au contrat sauf à pouvoir justifier par écrit d’un motif réel et sérieux.</a:t>
            </a:r>
          </a:p>
          <a:p>
            <a:pPr algn="just"/>
            <a:endParaRPr lang="fr-FR" dirty="0">
              <a:solidFill>
                <a:srgbClr val="002060"/>
              </a:solidFill>
            </a:endParaRPr>
          </a:p>
          <a:p>
            <a:pPr algn="just"/>
            <a:endParaRPr lang="fr-FR" dirty="0">
              <a:effectLst/>
            </a:endParaRPr>
          </a:p>
        </p:txBody>
      </p:sp>
      <p:pic>
        <p:nvPicPr>
          <p:cNvPr id="7" name="Image 6">
            <a:extLst>
              <a:ext uri="{FF2B5EF4-FFF2-40B4-BE49-F238E27FC236}">
                <a16:creationId xmlns:a16="http://schemas.microsoft.com/office/drawing/2014/main" id="{201DBD8B-7FA4-B22E-EC2D-D0E1BF012CFE}"/>
              </a:ext>
            </a:extLst>
          </p:cNvPr>
          <p:cNvPicPr>
            <a:picLocks noChangeAspect="1"/>
          </p:cNvPicPr>
          <p:nvPr/>
        </p:nvPicPr>
        <p:blipFill>
          <a:blip r:embed="rId2"/>
          <a:stretch>
            <a:fillRect/>
          </a:stretch>
        </p:blipFill>
        <p:spPr>
          <a:xfrm>
            <a:off x="2893863" y="2382490"/>
            <a:ext cx="5782482" cy="1343212"/>
          </a:xfrm>
          <a:prstGeom prst="rect">
            <a:avLst/>
          </a:prstGeom>
        </p:spPr>
      </p:pic>
      <p:pic>
        <p:nvPicPr>
          <p:cNvPr id="9" name="Graphique 8" descr="Avertissement avec un remplissage uni">
            <a:extLst>
              <a:ext uri="{FF2B5EF4-FFF2-40B4-BE49-F238E27FC236}">
                <a16:creationId xmlns:a16="http://schemas.microsoft.com/office/drawing/2014/main" id="{BF464048-C2C2-408A-720D-C359ED3CC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881" y="3843883"/>
            <a:ext cx="324000" cy="324000"/>
          </a:xfrm>
          <a:prstGeom prst="rect">
            <a:avLst/>
          </a:prstGeom>
        </p:spPr>
      </p:pic>
    </p:spTree>
    <p:extLst>
      <p:ext uri="{BB962C8B-B14F-4D97-AF65-F5344CB8AC3E}">
        <p14:creationId xmlns:p14="http://schemas.microsoft.com/office/powerpoint/2010/main" val="3571211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F0FA-C6EA-E8B2-9753-99C9D310670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2B90E28-741B-8759-B3FD-7A6DE92A7C20}"/>
              </a:ext>
            </a:extLst>
          </p:cNvPr>
          <p:cNvSpPr>
            <a:spLocks noGrp="1"/>
          </p:cNvSpPr>
          <p:nvPr>
            <p:ph type="title"/>
          </p:nvPr>
        </p:nvSpPr>
        <p:spPr>
          <a:xfrm>
            <a:off x="7438960" y="2633753"/>
            <a:ext cx="4732020" cy="1947834"/>
          </a:xfrm>
        </p:spPr>
        <p:txBody>
          <a:bodyPr>
            <a:normAutofit/>
          </a:bodyPr>
          <a:lstStyle/>
          <a:p>
            <a:pPr algn="ctr"/>
            <a:r>
              <a:rPr lang="fr-FR" altLang="fr-FR" sz="4400" b="1" dirty="0">
                <a:solidFill>
                  <a:srgbClr val="002060"/>
                </a:solidFill>
              </a:rPr>
              <a:t>3. EMBAUCHER</a:t>
            </a:r>
            <a:br>
              <a:rPr lang="fr-FR" altLang="fr-FR" sz="4400" b="1" dirty="0">
                <a:solidFill>
                  <a:srgbClr val="002060"/>
                </a:solidFill>
              </a:rPr>
            </a:br>
            <a:r>
              <a:rPr lang="fr-FR" altLang="fr-FR" sz="4400" b="1" dirty="0">
                <a:solidFill>
                  <a:srgbClr val="002060"/>
                </a:solidFill>
              </a:rPr>
              <a:t>UN CONTRAT D’APPRENTISSAGE</a:t>
            </a:r>
            <a:endParaRPr lang="fr-FR" dirty="0"/>
          </a:p>
        </p:txBody>
      </p:sp>
    </p:spTree>
    <p:extLst>
      <p:ext uri="{BB962C8B-B14F-4D97-AF65-F5344CB8AC3E}">
        <p14:creationId xmlns:p14="http://schemas.microsoft.com/office/powerpoint/2010/main" val="1136328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9140571" cy="551963"/>
          </a:xfrm>
        </p:spPr>
        <p:txBody>
          <a:bodyPr>
            <a:noAutofit/>
          </a:bodyPr>
          <a:lstStyle/>
          <a:p>
            <a:pPr algn="ctr"/>
            <a:r>
              <a:rPr lang="fr-FR" sz="3600" dirty="0"/>
              <a:t>Les différents types de contrats – L’apprentissage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58</a:t>
            </a:fld>
            <a:endParaRPr lang="fr-FR" dirty="0"/>
          </a:p>
        </p:txBody>
      </p:sp>
      <p:pic>
        <p:nvPicPr>
          <p:cNvPr id="3" name="Graphique 2" descr="Badge 1 avec un remplissage uni">
            <a:extLst>
              <a:ext uri="{FF2B5EF4-FFF2-40B4-BE49-F238E27FC236}">
                <a16:creationId xmlns:a16="http://schemas.microsoft.com/office/drawing/2014/main" id="{6F7D9A8E-CC64-8DCD-7A7C-D791EFFAC3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502" y="2688716"/>
            <a:ext cx="720000" cy="720000"/>
          </a:xfrm>
          <a:prstGeom prst="rect">
            <a:avLst/>
          </a:prstGeom>
        </p:spPr>
      </p:pic>
      <p:pic>
        <p:nvPicPr>
          <p:cNvPr id="6" name="Graphique 5" descr="Badge avec un remplissage uni">
            <a:extLst>
              <a:ext uri="{FF2B5EF4-FFF2-40B4-BE49-F238E27FC236}">
                <a16:creationId xmlns:a16="http://schemas.microsoft.com/office/drawing/2014/main" id="{969B4ADC-FEA6-0576-503B-A676E0488C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4415" y="2688716"/>
            <a:ext cx="720000" cy="720000"/>
          </a:xfrm>
          <a:prstGeom prst="rect">
            <a:avLst/>
          </a:prstGeom>
        </p:spPr>
      </p:pic>
      <p:sp>
        <p:nvSpPr>
          <p:cNvPr id="9" name="Rectangle : coins arrondis 8">
            <a:extLst>
              <a:ext uri="{FF2B5EF4-FFF2-40B4-BE49-F238E27FC236}">
                <a16:creationId xmlns:a16="http://schemas.microsoft.com/office/drawing/2014/main" id="{99A3317F-314B-6DFC-5242-E1AD84ECB338}"/>
              </a:ext>
            </a:extLst>
          </p:cNvPr>
          <p:cNvSpPr/>
          <p:nvPr/>
        </p:nvSpPr>
        <p:spPr>
          <a:xfrm>
            <a:off x="230461" y="3321041"/>
            <a:ext cx="2581463" cy="2655717"/>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p>
          <a:p>
            <a:pPr algn="ctr"/>
            <a:endParaRPr lang="fr-FR" b="1" u="sng" dirty="0"/>
          </a:p>
          <a:p>
            <a:pPr algn="ctr"/>
            <a:r>
              <a:rPr lang="fr-FR" b="1" u="sng" dirty="0"/>
              <a:t>Besoins:</a:t>
            </a:r>
            <a:r>
              <a:rPr lang="fr-FR" dirty="0"/>
              <a:t> </a:t>
            </a:r>
          </a:p>
          <a:p>
            <a:r>
              <a:rPr lang="fr-FR" dirty="0"/>
              <a:t>- Simuler le coût d’un contrat d’apprentissage et sa rémunération  : </a:t>
            </a:r>
          </a:p>
          <a:p>
            <a:r>
              <a:rPr lang="fr-FR" dirty="0"/>
              <a:t>AKTO  : </a:t>
            </a:r>
            <a:r>
              <a:rPr lang="fr-FR" dirty="0">
                <a:hlinkClick r:id="rId6"/>
              </a:rPr>
              <a:t>ICI</a:t>
            </a:r>
            <a:endParaRPr lang="fr-FR" dirty="0"/>
          </a:p>
          <a:p>
            <a:endParaRPr lang="fr-FR" dirty="0"/>
          </a:p>
          <a:p>
            <a:r>
              <a:rPr lang="fr-FR" dirty="0"/>
              <a:t>- Etablir un profil de poste</a:t>
            </a:r>
          </a:p>
          <a:p>
            <a:r>
              <a:rPr lang="fr-FR" dirty="0"/>
              <a:t> </a:t>
            </a:r>
          </a:p>
          <a:p>
            <a:endParaRPr lang="fr-FR" dirty="0"/>
          </a:p>
          <a:p>
            <a:endParaRPr lang="fr-FR" dirty="0"/>
          </a:p>
        </p:txBody>
      </p:sp>
      <p:sp>
        <p:nvSpPr>
          <p:cNvPr id="10" name="Rectangle : coins arrondis 9">
            <a:extLst>
              <a:ext uri="{FF2B5EF4-FFF2-40B4-BE49-F238E27FC236}">
                <a16:creationId xmlns:a16="http://schemas.microsoft.com/office/drawing/2014/main" id="{85F36270-59AC-E981-CE9D-DF5761253239}"/>
              </a:ext>
            </a:extLst>
          </p:cNvPr>
          <p:cNvSpPr/>
          <p:nvPr/>
        </p:nvSpPr>
        <p:spPr>
          <a:xfrm>
            <a:off x="3055913" y="3342717"/>
            <a:ext cx="2581463" cy="823708"/>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p>
          <a:p>
            <a:pPr algn="ctr"/>
            <a:r>
              <a:rPr lang="fr-FR" b="1" u="sng" dirty="0"/>
              <a:t>Formation:</a:t>
            </a:r>
            <a:r>
              <a:rPr lang="fr-FR" dirty="0"/>
              <a:t> </a:t>
            </a:r>
          </a:p>
          <a:p>
            <a:r>
              <a:rPr lang="fr-FR" dirty="0"/>
              <a:t>Déterminer la formation correspondante</a:t>
            </a:r>
          </a:p>
          <a:p>
            <a:endParaRPr lang="fr-FR" dirty="0"/>
          </a:p>
        </p:txBody>
      </p:sp>
      <p:sp>
        <p:nvSpPr>
          <p:cNvPr id="11" name="Rectangle : coins arrondis 10">
            <a:extLst>
              <a:ext uri="{FF2B5EF4-FFF2-40B4-BE49-F238E27FC236}">
                <a16:creationId xmlns:a16="http://schemas.microsoft.com/office/drawing/2014/main" id="{44119ADF-501B-A7B6-02A3-13F784984900}"/>
              </a:ext>
            </a:extLst>
          </p:cNvPr>
          <p:cNvSpPr/>
          <p:nvPr/>
        </p:nvSpPr>
        <p:spPr>
          <a:xfrm>
            <a:off x="6085328" y="3342717"/>
            <a:ext cx="2908208" cy="823708"/>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fr-FR" dirty="0"/>
          </a:p>
          <a:p>
            <a:pPr algn="ctr"/>
            <a:r>
              <a:rPr lang="fr-FR" b="1" u="sng" dirty="0"/>
              <a:t>CFA:</a:t>
            </a:r>
            <a:r>
              <a:rPr lang="fr-FR" dirty="0"/>
              <a:t> </a:t>
            </a:r>
          </a:p>
          <a:p>
            <a:r>
              <a:rPr lang="fr-FR" dirty="0"/>
              <a:t>Identifier les CFA proposant cette formation </a:t>
            </a:r>
          </a:p>
          <a:p>
            <a:endParaRPr lang="fr-FR" dirty="0"/>
          </a:p>
        </p:txBody>
      </p:sp>
      <p:sp>
        <p:nvSpPr>
          <p:cNvPr id="12" name="Rectangle : coins arrondis 11">
            <a:extLst>
              <a:ext uri="{FF2B5EF4-FFF2-40B4-BE49-F238E27FC236}">
                <a16:creationId xmlns:a16="http://schemas.microsoft.com/office/drawing/2014/main" id="{23AD8284-7EA7-783C-66DE-5FFCB4F87EA5}"/>
              </a:ext>
            </a:extLst>
          </p:cNvPr>
          <p:cNvSpPr/>
          <p:nvPr/>
        </p:nvSpPr>
        <p:spPr>
          <a:xfrm>
            <a:off x="9179203" y="3345029"/>
            <a:ext cx="2908208" cy="1819829"/>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b="1" u="sng" dirty="0"/>
              <a:t>Candidats:</a:t>
            </a:r>
            <a:r>
              <a:rPr lang="fr-FR" dirty="0"/>
              <a:t> </a:t>
            </a:r>
          </a:p>
          <a:p>
            <a:r>
              <a:rPr lang="fr-FR" dirty="0"/>
              <a:t>Recevoir des candidatures et associer le maître d’apprentissage au recrutement</a:t>
            </a:r>
          </a:p>
        </p:txBody>
      </p:sp>
      <p:pic>
        <p:nvPicPr>
          <p:cNvPr id="7" name="Graphique 6" descr="Badge 3 avec un remplissage uni">
            <a:extLst>
              <a:ext uri="{FF2B5EF4-FFF2-40B4-BE49-F238E27FC236}">
                <a16:creationId xmlns:a16="http://schemas.microsoft.com/office/drawing/2014/main" id="{3324568E-0C62-90C7-A8AB-473757B987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7587" y="2709000"/>
            <a:ext cx="720000" cy="720000"/>
          </a:xfrm>
          <a:prstGeom prst="rect">
            <a:avLst/>
          </a:prstGeom>
        </p:spPr>
      </p:pic>
      <p:sp>
        <p:nvSpPr>
          <p:cNvPr id="16" name="Rectangle : coins arrondis 15">
            <a:extLst>
              <a:ext uri="{FF2B5EF4-FFF2-40B4-BE49-F238E27FC236}">
                <a16:creationId xmlns:a16="http://schemas.microsoft.com/office/drawing/2014/main" id="{98021BF9-8216-627D-65CA-57FD05D00EBA}"/>
              </a:ext>
            </a:extLst>
          </p:cNvPr>
          <p:cNvSpPr/>
          <p:nvPr/>
        </p:nvSpPr>
        <p:spPr>
          <a:xfrm>
            <a:off x="5572917" y="1249759"/>
            <a:ext cx="6032408" cy="152070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endParaRPr lang="fr-FR" sz="1600" dirty="0">
              <a:solidFill>
                <a:schemeClr val="accent1">
                  <a:lumMod val="50000"/>
                </a:schemeClr>
              </a:solidFill>
            </a:endParaRPr>
          </a:p>
          <a:p>
            <a:pPr algn="just"/>
            <a:r>
              <a:rPr lang="fr-FR" sz="1600" dirty="0">
                <a:solidFill>
                  <a:schemeClr val="accent1">
                    <a:lumMod val="50000"/>
                  </a:schemeClr>
                </a:solidFill>
              </a:rPr>
              <a:t>L'apprentissage assure la formation initiale des jeunes de 16 à 29 ans révolus caractérisée par une pédagogie en alternance fondée sur plusieurs lieux de formation :l'entreprise et le centre de formation d'apprentis (CFA). </a:t>
            </a:r>
            <a:endParaRPr lang="fr-FR" dirty="0"/>
          </a:p>
        </p:txBody>
      </p:sp>
      <p:pic>
        <p:nvPicPr>
          <p:cNvPr id="17" name="Graphique 16" descr="Sirène avec un remplissage uni">
            <a:extLst>
              <a:ext uri="{FF2B5EF4-FFF2-40B4-BE49-F238E27FC236}">
                <a16:creationId xmlns:a16="http://schemas.microsoft.com/office/drawing/2014/main" id="{6D1ACD29-F4A2-3119-BA20-89A227400B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9121" y="1154509"/>
            <a:ext cx="540000" cy="540000"/>
          </a:xfrm>
          <a:prstGeom prst="rect">
            <a:avLst/>
          </a:prstGeom>
        </p:spPr>
      </p:pic>
      <p:sp>
        <p:nvSpPr>
          <p:cNvPr id="19" name="ZoneTexte 18">
            <a:extLst>
              <a:ext uri="{FF2B5EF4-FFF2-40B4-BE49-F238E27FC236}">
                <a16:creationId xmlns:a16="http://schemas.microsoft.com/office/drawing/2014/main" id="{C69D86D0-68D6-0812-447B-27D955BB4F15}"/>
              </a:ext>
            </a:extLst>
          </p:cNvPr>
          <p:cNvSpPr txBox="1"/>
          <p:nvPr/>
        </p:nvSpPr>
        <p:spPr>
          <a:xfrm>
            <a:off x="393218" y="1249759"/>
            <a:ext cx="5140807" cy="646331"/>
          </a:xfrm>
          <a:prstGeom prst="rect">
            <a:avLst/>
          </a:prstGeom>
          <a:noFill/>
        </p:spPr>
        <p:txBody>
          <a:bodyPr wrap="square">
            <a:spAutoFit/>
          </a:bodyPr>
          <a:lstStyle/>
          <a:p>
            <a:pPr algn="just"/>
            <a:r>
              <a:rPr lang="fr-FR" b="1" u="sng" dirty="0">
                <a:solidFill>
                  <a:srgbClr val="002060"/>
                </a:solidFill>
              </a:rPr>
              <a:t>Le recrutement d’un contrat d’apprentissage: </a:t>
            </a:r>
          </a:p>
          <a:p>
            <a:pPr algn="just"/>
            <a:r>
              <a:rPr lang="fr-FR" b="1" u="sng" dirty="0">
                <a:solidFill>
                  <a:srgbClr val="002060"/>
                </a:solidFill>
              </a:rPr>
              <a:t> </a:t>
            </a:r>
          </a:p>
        </p:txBody>
      </p:sp>
      <p:pic>
        <p:nvPicPr>
          <p:cNvPr id="20" name="Graphique 19" descr="Badge 4 avec un remplissage uni">
            <a:extLst>
              <a:ext uri="{FF2B5EF4-FFF2-40B4-BE49-F238E27FC236}">
                <a16:creationId xmlns:a16="http://schemas.microsoft.com/office/drawing/2014/main" id="{559457D9-0490-8B25-B3C2-E21DACEC38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53747" y="2709000"/>
            <a:ext cx="720000" cy="720000"/>
          </a:xfrm>
          <a:prstGeom prst="rect">
            <a:avLst/>
          </a:prstGeom>
        </p:spPr>
      </p:pic>
      <p:pic>
        <p:nvPicPr>
          <p:cNvPr id="5" name="Image 4">
            <a:extLst>
              <a:ext uri="{FF2B5EF4-FFF2-40B4-BE49-F238E27FC236}">
                <a16:creationId xmlns:a16="http://schemas.microsoft.com/office/drawing/2014/main" id="{F33CA9D8-64A7-E7B4-9879-156EFE1C46F7}"/>
              </a:ext>
            </a:extLst>
          </p:cNvPr>
          <p:cNvPicPr>
            <a:picLocks noChangeAspect="1"/>
          </p:cNvPicPr>
          <p:nvPr/>
        </p:nvPicPr>
        <p:blipFill>
          <a:blip r:embed="rId13"/>
          <a:stretch>
            <a:fillRect/>
          </a:stretch>
        </p:blipFill>
        <p:spPr>
          <a:xfrm>
            <a:off x="4773223" y="4306596"/>
            <a:ext cx="2218834" cy="2173366"/>
          </a:xfrm>
          <a:prstGeom prst="rect">
            <a:avLst/>
          </a:prstGeom>
        </p:spPr>
      </p:pic>
    </p:spTree>
    <p:extLst>
      <p:ext uri="{BB962C8B-B14F-4D97-AF65-F5344CB8AC3E}">
        <p14:creationId xmlns:p14="http://schemas.microsoft.com/office/powerpoint/2010/main" val="440178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9149715" cy="551963"/>
          </a:xfrm>
        </p:spPr>
        <p:txBody>
          <a:bodyPr>
            <a:noAutofit/>
          </a:bodyPr>
          <a:lstStyle/>
          <a:p>
            <a:pPr algn="ctr"/>
            <a:r>
              <a:rPr lang="fr-FR" sz="3600" dirty="0"/>
              <a:t>Les différents types de contrats – L’apprentissage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59</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095375"/>
            <a:ext cx="10791825" cy="646331"/>
          </a:xfrm>
          <a:prstGeom prst="rect">
            <a:avLst/>
          </a:prstGeom>
          <a:noFill/>
        </p:spPr>
        <p:txBody>
          <a:bodyPr wrap="square">
            <a:spAutoFit/>
          </a:bodyPr>
          <a:lstStyle/>
          <a:p>
            <a:pPr algn="just"/>
            <a:r>
              <a:rPr lang="fr-FR" dirty="0">
                <a:solidFill>
                  <a:srgbClr val="002060"/>
                </a:solidFill>
              </a:rPr>
              <a:t>Le contrat de travail de type particulier :</a:t>
            </a:r>
            <a:endParaRPr lang="fr-FR" dirty="0"/>
          </a:p>
          <a:p>
            <a:pPr algn="just"/>
            <a:endParaRPr lang="fr-FR" dirty="0">
              <a:effectLst/>
            </a:endParaRPr>
          </a:p>
        </p:txBody>
      </p:sp>
      <p:pic>
        <p:nvPicPr>
          <p:cNvPr id="8" name="Graphique 7" descr="Contrat avec un remplissage uni">
            <a:extLst>
              <a:ext uri="{FF2B5EF4-FFF2-40B4-BE49-F238E27FC236}">
                <a16:creationId xmlns:a16="http://schemas.microsoft.com/office/drawing/2014/main" id="{D1ECF800-F2EE-4A7A-3B95-8E152C12DB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 y="1533525"/>
            <a:ext cx="914400" cy="914400"/>
          </a:xfrm>
          <a:prstGeom prst="rect">
            <a:avLst/>
          </a:prstGeom>
        </p:spPr>
      </p:pic>
      <p:sp>
        <p:nvSpPr>
          <p:cNvPr id="11" name="ZoneTexte 10">
            <a:extLst>
              <a:ext uri="{FF2B5EF4-FFF2-40B4-BE49-F238E27FC236}">
                <a16:creationId xmlns:a16="http://schemas.microsoft.com/office/drawing/2014/main" id="{FC64D3F0-CE29-86BE-2BD4-9C2567F388CF}"/>
              </a:ext>
            </a:extLst>
          </p:cNvPr>
          <p:cNvSpPr txBox="1"/>
          <p:nvPr/>
        </p:nvSpPr>
        <p:spPr>
          <a:xfrm>
            <a:off x="1019175" y="1667559"/>
            <a:ext cx="3295650" cy="646331"/>
          </a:xfrm>
          <a:prstGeom prst="rect">
            <a:avLst/>
          </a:prstGeom>
          <a:noFill/>
        </p:spPr>
        <p:txBody>
          <a:bodyPr wrap="square">
            <a:spAutoFit/>
          </a:bodyPr>
          <a:lstStyle/>
          <a:p>
            <a:r>
              <a:rPr lang="fr-FR" b="1" dirty="0">
                <a:solidFill>
                  <a:srgbClr val="FF0066"/>
                </a:solidFill>
              </a:rPr>
              <a:t>Forme</a:t>
            </a:r>
          </a:p>
          <a:p>
            <a:r>
              <a:rPr lang="fr-FR" dirty="0">
                <a:solidFill>
                  <a:srgbClr val="002060"/>
                </a:solidFill>
              </a:rPr>
              <a:t>Formulaire </a:t>
            </a:r>
            <a:r>
              <a:rPr lang="fr-FR" dirty="0" err="1">
                <a:solidFill>
                  <a:srgbClr val="002060"/>
                </a:solidFill>
              </a:rPr>
              <a:t>Cerfa</a:t>
            </a:r>
            <a:r>
              <a:rPr lang="fr-FR" dirty="0">
                <a:solidFill>
                  <a:srgbClr val="002060"/>
                </a:solidFill>
              </a:rPr>
              <a:t> n° 10103*10</a:t>
            </a:r>
          </a:p>
        </p:txBody>
      </p:sp>
      <p:pic>
        <p:nvPicPr>
          <p:cNvPr id="13" name="Graphique 12" descr="Sablier 30% contour">
            <a:extLst>
              <a:ext uri="{FF2B5EF4-FFF2-40B4-BE49-F238E27FC236}">
                <a16:creationId xmlns:a16="http://schemas.microsoft.com/office/drawing/2014/main" id="{2CF0B847-DA31-14AB-E4CB-6F0AA585F1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887" y="2667000"/>
            <a:ext cx="914400" cy="914400"/>
          </a:xfrm>
          <a:prstGeom prst="rect">
            <a:avLst/>
          </a:prstGeom>
        </p:spPr>
      </p:pic>
      <p:sp>
        <p:nvSpPr>
          <p:cNvPr id="15" name="ZoneTexte 14">
            <a:extLst>
              <a:ext uri="{FF2B5EF4-FFF2-40B4-BE49-F238E27FC236}">
                <a16:creationId xmlns:a16="http://schemas.microsoft.com/office/drawing/2014/main" id="{FA5541AB-490E-7535-C94A-44B780E785AE}"/>
              </a:ext>
            </a:extLst>
          </p:cNvPr>
          <p:cNvSpPr txBox="1"/>
          <p:nvPr/>
        </p:nvSpPr>
        <p:spPr>
          <a:xfrm>
            <a:off x="1019175" y="2581959"/>
            <a:ext cx="3419475" cy="923330"/>
          </a:xfrm>
          <a:prstGeom prst="rect">
            <a:avLst/>
          </a:prstGeom>
          <a:noFill/>
        </p:spPr>
        <p:txBody>
          <a:bodyPr wrap="square">
            <a:spAutoFit/>
          </a:bodyPr>
          <a:lstStyle/>
          <a:p>
            <a:r>
              <a:rPr lang="fr-FR" b="1" dirty="0">
                <a:solidFill>
                  <a:srgbClr val="FF0066"/>
                </a:solidFill>
              </a:rPr>
              <a:t>Période d’essai</a:t>
            </a:r>
          </a:p>
          <a:p>
            <a:r>
              <a:rPr lang="fr-FR" dirty="0">
                <a:solidFill>
                  <a:srgbClr val="002060"/>
                </a:solidFill>
              </a:rPr>
              <a:t>45 premiers jours (non consécutifs) en entreprise</a:t>
            </a:r>
          </a:p>
        </p:txBody>
      </p:sp>
      <p:pic>
        <p:nvPicPr>
          <p:cNvPr id="17" name="Graphique 16" descr="Chronomètre contour">
            <a:extLst>
              <a:ext uri="{FF2B5EF4-FFF2-40B4-BE49-F238E27FC236}">
                <a16:creationId xmlns:a16="http://schemas.microsoft.com/office/drawing/2014/main" id="{F426C94D-C5E8-E454-1665-F712E2E807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887" y="3800475"/>
            <a:ext cx="914400" cy="914400"/>
          </a:xfrm>
          <a:prstGeom prst="rect">
            <a:avLst/>
          </a:prstGeom>
        </p:spPr>
      </p:pic>
      <p:sp>
        <p:nvSpPr>
          <p:cNvPr id="19" name="ZoneTexte 18">
            <a:extLst>
              <a:ext uri="{FF2B5EF4-FFF2-40B4-BE49-F238E27FC236}">
                <a16:creationId xmlns:a16="http://schemas.microsoft.com/office/drawing/2014/main" id="{26EF0AD0-13DA-CCC2-9AD5-2D0BD70A8F7E}"/>
              </a:ext>
            </a:extLst>
          </p:cNvPr>
          <p:cNvSpPr txBox="1"/>
          <p:nvPr/>
        </p:nvSpPr>
        <p:spPr>
          <a:xfrm>
            <a:off x="1019175" y="3883877"/>
            <a:ext cx="3138488" cy="923330"/>
          </a:xfrm>
          <a:prstGeom prst="rect">
            <a:avLst/>
          </a:prstGeom>
          <a:noFill/>
        </p:spPr>
        <p:txBody>
          <a:bodyPr wrap="square">
            <a:spAutoFit/>
          </a:bodyPr>
          <a:lstStyle/>
          <a:p>
            <a:r>
              <a:rPr lang="fr-FR" b="1" dirty="0">
                <a:solidFill>
                  <a:srgbClr val="FF0066"/>
                </a:solidFill>
              </a:rPr>
              <a:t>Durée du contrat</a:t>
            </a:r>
          </a:p>
          <a:p>
            <a:r>
              <a:rPr lang="fr-FR" dirty="0">
                <a:solidFill>
                  <a:srgbClr val="002060"/>
                </a:solidFill>
              </a:rPr>
              <a:t>Elle est égale à celle du cycle de</a:t>
            </a:r>
          </a:p>
          <a:p>
            <a:r>
              <a:rPr lang="fr-FR" dirty="0">
                <a:solidFill>
                  <a:srgbClr val="002060"/>
                </a:solidFill>
              </a:rPr>
              <a:t>formation (6 mois à 3 ans)</a:t>
            </a:r>
          </a:p>
        </p:txBody>
      </p:sp>
      <p:pic>
        <p:nvPicPr>
          <p:cNvPr id="21" name="Graphique 20" descr="Homme capitaine contour">
            <a:extLst>
              <a:ext uri="{FF2B5EF4-FFF2-40B4-BE49-F238E27FC236}">
                <a16:creationId xmlns:a16="http://schemas.microsoft.com/office/drawing/2014/main" id="{4A3DD5ED-A537-B31C-24EB-C7E41AD033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799" y="1637616"/>
            <a:ext cx="914400" cy="914400"/>
          </a:xfrm>
          <a:prstGeom prst="rect">
            <a:avLst/>
          </a:prstGeom>
        </p:spPr>
      </p:pic>
      <p:sp>
        <p:nvSpPr>
          <p:cNvPr id="23" name="ZoneTexte 22">
            <a:extLst>
              <a:ext uri="{FF2B5EF4-FFF2-40B4-BE49-F238E27FC236}">
                <a16:creationId xmlns:a16="http://schemas.microsoft.com/office/drawing/2014/main" id="{94DC15CE-127F-DE8B-5F5E-B67F1174D523}"/>
              </a:ext>
            </a:extLst>
          </p:cNvPr>
          <p:cNvSpPr txBox="1"/>
          <p:nvPr/>
        </p:nvSpPr>
        <p:spPr>
          <a:xfrm>
            <a:off x="6410325" y="1725484"/>
            <a:ext cx="5248275" cy="5078313"/>
          </a:xfrm>
          <a:prstGeom prst="rect">
            <a:avLst/>
          </a:prstGeom>
          <a:noFill/>
        </p:spPr>
        <p:txBody>
          <a:bodyPr wrap="square">
            <a:spAutoFit/>
          </a:bodyPr>
          <a:lstStyle/>
          <a:p>
            <a:r>
              <a:rPr lang="fr-FR" b="1" dirty="0">
                <a:solidFill>
                  <a:srgbClr val="FF0066"/>
                </a:solidFill>
              </a:rPr>
              <a:t>Maître d’apprentissage </a:t>
            </a:r>
          </a:p>
          <a:p>
            <a:r>
              <a:rPr lang="fr-FR" u="sng" dirty="0">
                <a:solidFill>
                  <a:srgbClr val="002060"/>
                </a:solidFill>
              </a:rPr>
              <a:t>Rappel des règles pour devenir maître d’apprentissage</a:t>
            </a:r>
          </a:p>
          <a:p>
            <a:r>
              <a:rPr lang="fr-FR" dirty="0">
                <a:solidFill>
                  <a:srgbClr val="002060"/>
                </a:solidFill>
              </a:rPr>
              <a:t>• être titulaire d'un diplôme de niveau équivalent à celui de l'apprenti</a:t>
            </a:r>
          </a:p>
          <a:p>
            <a:r>
              <a:rPr lang="fr-FR" dirty="0">
                <a:solidFill>
                  <a:srgbClr val="002060"/>
                </a:solidFill>
              </a:rPr>
              <a:t>• avoir 1 an d'expérience professionnelle et le diplôme dans un champ de compétences relatif au diplôme préparé par l'apprenti ou 2 ans si le tuteur n’a pas le diplôme correspondant au poste</a:t>
            </a:r>
          </a:p>
          <a:p>
            <a:r>
              <a:rPr lang="fr-FR" dirty="0">
                <a:solidFill>
                  <a:srgbClr val="002060"/>
                </a:solidFill>
              </a:rPr>
              <a:t>• être garant de toutes les conditions de moralité</a:t>
            </a:r>
          </a:p>
          <a:p>
            <a:r>
              <a:rPr lang="fr-FR" dirty="0">
                <a:solidFill>
                  <a:srgbClr val="002060"/>
                </a:solidFill>
              </a:rPr>
              <a:t>• être majeur</a:t>
            </a:r>
          </a:p>
          <a:p>
            <a:endParaRPr lang="fr-FR" dirty="0">
              <a:solidFill>
                <a:srgbClr val="002060"/>
              </a:solidFill>
            </a:endParaRP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15536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3058160" y="341092"/>
            <a:ext cx="6871294" cy="551963"/>
          </a:xfrm>
        </p:spPr>
        <p:txBody>
          <a:bodyPr>
            <a:normAutofit fontScale="90000"/>
          </a:bodyPr>
          <a:lstStyle/>
          <a:p>
            <a:pPr algn="ctr"/>
            <a:r>
              <a:rPr lang="fr-FR" dirty="0"/>
              <a:t>Méthodologie de recrutement </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6</a:t>
            </a:fld>
            <a:endParaRPr lang="fr-FR" dirty="0"/>
          </a:p>
        </p:txBody>
      </p:sp>
      <p:grpSp>
        <p:nvGrpSpPr>
          <p:cNvPr id="8" name="Groupe 7">
            <a:extLst>
              <a:ext uri="{FF2B5EF4-FFF2-40B4-BE49-F238E27FC236}">
                <a16:creationId xmlns:a16="http://schemas.microsoft.com/office/drawing/2014/main" id="{988CCBFC-AA60-6FCC-D3E8-4E9B5BC508BC}"/>
              </a:ext>
            </a:extLst>
          </p:cNvPr>
          <p:cNvGrpSpPr/>
          <p:nvPr/>
        </p:nvGrpSpPr>
        <p:grpSpPr>
          <a:xfrm>
            <a:off x="1560292" y="1262046"/>
            <a:ext cx="4041932" cy="4956021"/>
            <a:chOff x="584932" y="1211782"/>
            <a:chExt cx="4041932" cy="4956021"/>
          </a:xfrm>
        </p:grpSpPr>
        <p:sp>
          <p:nvSpPr>
            <p:cNvPr id="9" name="Rectangle : coins arrondis 8">
              <a:extLst>
                <a:ext uri="{FF2B5EF4-FFF2-40B4-BE49-F238E27FC236}">
                  <a16:creationId xmlns:a16="http://schemas.microsoft.com/office/drawing/2014/main" id="{556B6C88-BB17-AEF0-529E-23D9F7F364BC}"/>
                </a:ext>
              </a:extLst>
            </p:cNvPr>
            <p:cNvSpPr/>
            <p:nvPr/>
          </p:nvSpPr>
          <p:spPr>
            <a:xfrm>
              <a:off x="1046942" y="1262046"/>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Définir un besoin en recrutement</a:t>
              </a:r>
            </a:p>
          </p:txBody>
        </p:sp>
        <p:sp>
          <p:nvSpPr>
            <p:cNvPr id="15" name="Rectangle : coins arrondis 14">
              <a:extLst>
                <a:ext uri="{FF2B5EF4-FFF2-40B4-BE49-F238E27FC236}">
                  <a16:creationId xmlns:a16="http://schemas.microsoft.com/office/drawing/2014/main" id="{878D0603-E84E-5B69-B5DE-E09AF1627CE3}"/>
                </a:ext>
              </a:extLst>
            </p:cNvPr>
            <p:cNvSpPr/>
            <p:nvPr/>
          </p:nvSpPr>
          <p:spPr>
            <a:xfrm>
              <a:off x="1046942" y="2061510"/>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Définir le poste, le profil recherché</a:t>
              </a:r>
            </a:p>
          </p:txBody>
        </p:sp>
        <p:sp>
          <p:nvSpPr>
            <p:cNvPr id="16" name="Rectangle : coins arrondis 15">
              <a:extLst>
                <a:ext uri="{FF2B5EF4-FFF2-40B4-BE49-F238E27FC236}">
                  <a16:creationId xmlns:a16="http://schemas.microsoft.com/office/drawing/2014/main" id="{FD3B7A1D-CF1D-014C-BC2F-B43D2EBAA093}"/>
                </a:ext>
              </a:extLst>
            </p:cNvPr>
            <p:cNvSpPr/>
            <p:nvPr/>
          </p:nvSpPr>
          <p:spPr>
            <a:xfrm>
              <a:off x="1046942" y="2908553"/>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Rédiger et diffuser l’offre d’emploi</a:t>
              </a:r>
            </a:p>
          </p:txBody>
        </p:sp>
        <p:sp>
          <p:nvSpPr>
            <p:cNvPr id="17" name="Rectangle : coins arrondis 16">
              <a:extLst>
                <a:ext uri="{FF2B5EF4-FFF2-40B4-BE49-F238E27FC236}">
                  <a16:creationId xmlns:a16="http://schemas.microsoft.com/office/drawing/2014/main" id="{4CCF841B-C845-4AAE-E59F-C8859B979D9B}"/>
                </a:ext>
              </a:extLst>
            </p:cNvPr>
            <p:cNvSpPr/>
            <p:nvPr/>
          </p:nvSpPr>
          <p:spPr>
            <a:xfrm>
              <a:off x="1046942" y="3754355"/>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Trier les candidatures</a:t>
              </a:r>
            </a:p>
          </p:txBody>
        </p:sp>
        <p:sp>
          <p:nvSpPr>
            <p:cNvPr id="18" name="Rectangle : coins arrondis 17">
              <a:extLst>
                <a:ext uri="{FF2B5EF4-FFF2-40B4-BE49-F238E27FC236}">
                  <a16:creationId xmlns:a16="http://schemas.microsoft.com/office/drawing/2014/main" id="{B48A244A-C8AF-DAF4-BA82-421C26AC284A}"/>
                </a:ext>
              </a:extLst>
            </p:cNvPr>
            <p:cNvSpPr/>
            <p:nvPr/>
          </p:nvSpPr>
          <p:spPr>
            <a:xfrm>
              <a:off x="1046942" y="4616212"/>
              <a:ext cx="3579922" cy="65578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fr-FR" dirty="0"/>
                <a:t>Sélectionner le candidat</a:t>
              </a:r>
            </a:p>
          </p:txBody>
        </p:sp>
        <p:pic>
          <p:nvPicPr>
            <p:cNvPr id="21" name="Graphique 20" descr="Badge 1 avec un remplissage uni">
              <a:extLst>
                <a:ext uri="{FF2B5EF4-FFF2-40B4-BE49-F238E27FC236}">
                  <a16:creationId xmlns:a16="http://schemas.microsoft.com/office/drawing/2014/main" id="{42AB3833-9648-C077-033A-1D537403CD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736" y="1211782"/>
              <a:ext cx="720000" cy="720000"/>
            </a:xfrm>
            <a:prstGeom prst="rect">
              <a:avLst/>
            </a:prstGeom>
          </p:spPr>
        </p:pic>
        <p:pic>
          <p:nvPicPr>
            <p:cNvPr id="23" name="Graphique 22" descr="Badge avec un remplissage uni">
              <a:extLst>
                <a:ext uri="{FF2B5EF4-FFF2-40B4-BE49-F238E27FC236}">
                  <a16:creationId xmlns:a16="http://schemas.microsoft.com/office/drawing/2014/main" id="{C675F107-D7F0-4DD6-CDAB-8A0FAAF591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36" y="2019297"/>
              <a:ext cx="720000" cy="720000"/>
            </a:xfrm>
            <a:prstGeom prst="rect">
              <a:avLst/>
            </a:prstGeom>
          </p:spPr>
        </p:pic>
        <p:pic>
          <p:nvPicPr>
            <p:cNvPr id="25" name="Graphique 24" descr="Badge 3 avec un remplissage uni">
              <a:extLst>
                <a:ext uri="{FF2B5EF4-FFF2-40B4-BE49-F238E27FC236}">
                  <a16:creationId xmlns:a16="http://schemas.microsoft.com/office/drawing/2014/main" id="{6C28E490-8FDE-BD2B-D33E-2793909281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932" y="2842491"/>
              <a:ext cx="720000" cy="720000"/>
            </a:xfrm>
            <a:prstGeom prst="rect">
              <a:avLst/>
            </a:prstGeom>
          </p:spPr>
        </p:pic>
        <p:pic>
          <p:nvPicPr>
            <p:cNvPr id="27" name="Graphique 26" descr="Badge 4 avec un remplissage uni">
              <a:extLst>
                <a:ext uri="{FF2B5EF4-FFF2-40B4-BE49-F238E27FC236}">
                  <a16:creationId xmlns:a16="http://schemas.microsoft.com/office/drawing/2014/main" id="{4B3A5F3B-4513-C8A1-F712-CE5DFB9077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736" y="3690137"/>
              <a:ext cx="720000" cy="720000"/>
            </a:xfrm>
            <a:prstGeom prst="rect">
              <a:avLst/>
            </a:prstGeom>
          </p:spPr>
        </p:pic>
        <p:pic>
          <p:nvPicPr>
            <p:cNvPr id="29" name="Graphique 28" descr="Badge 5 avec un remplissage uni">
              <a:extLst>
                <a:ext uri="{FF2B5EF4-FFF2-40B4-BE49-F238E27FC236}">
                  <a16:creationId xmlns:a16="http://schemas.microsoft.com/office/drawing/2014/main" id="{2F32A7CE-DB24-0F41-2E91-20C43F3190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932" y="4600157"/>
              <a:ext cx="720000" cy="720000"/>
            </a:xfrm>
            <a:prstGeom prst="rect">
              <a:avLst/>
            </a:prstGeom>
          </p:spPr>
        </p:pic>
        <p:sp>
          <p:nvSpPr>
            <p:cNvPr id="36" name="Rectangle : coins arrondis 35">
              <a:extLst>
                <a:ext uri="{FF2B5EF4-FFF2-40B4-BE49-F238E27FC236}">
                  <a16:creationId xmlns:a16="http://schemas.microsoft.com/office/drawing/2014/main" id="{505C7BD7-1F6F-2964-8207-D04F6A91A5ED}"/>
                </a:ext>
              </a:extLst>
            </p:cNvPr>
            <p:cNvSpPr/>
            <p:nvPr/>
          </p:nvSpPr>
          <p:spPr>
            <a:xfrm>
              <a:off x="1046942" y="5491719"/>
              <a:ext cx="3579922" cy="62751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Finaliser le recrutement</a:t>
              </a:r>
            </a:p>
          </p:txBody>
        </p:sp>
        <p:pic>
          <p:nvPicPr>
            <p:cNvPr id="38" name="Graphique 37" descr="Badge 6 avec un remplissage uni">
              <a:extLst>
                <a:ext uri="{FF2B5EF4-FFF2-40B4-BE49-F238E27FC236}">
                  <a16:creationId xmlns:a16="http://schemas.microsoft.com/office/drawing/2014/main" id="{E912E582-804F-D663-333A-6D8BC51CF2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736" y="5447803"/>
              <a:ext cx="720000" cy="720000"/>
            </a:xfrm>
            <a:prstGeom prst="rect">
              <a:avLst/>
            </a:prstGeom>
          </p:spPr>
        </p:pic>
      </p:grpSp>
      <p:sp>
        <p:nvSpPr>
          <p:cNvPr id="39" name="Rectangle : coins arrondis 38">
            <a:extLst>
              <a:ext uri="{FF2B5EF4-FFF2-40B4-BE49-F238E27FC236}">
                <a16:creationId xmlns:a16="http://schemas.microsoft.com/office/drawing/2014/main" id="{A924D932-16E6-EF79-10BD-8B651F09D24B}"/>
              </a:ext>
            </a:extLst>
          </p:cNvPr>
          <p:cNvSpPr/>
          <p:nvPr/>
        </p:nvSpPr>
        <p:spPr>
          <a:xfrm>
            <a:off x="6729054" y="1348272"/>
            <a:ext cx="3200400" cy="361188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just"/>
            <a:r>
              <a:rPr lang="fr-FR" sz="1600" dirty="0">
                <a:solidFill>
                  <a:schemeClr val="accent1">
                    <a:lumMod val="50000"/>
                  </a:schemeClr>
                </a:solidFill>
              </a:rPr>
              <a:t>Avant le recrutement : il convient de vérifier qu’il n’existe pas dans l’établissement </a:t>
            </a:r>
          </a:p>
          <a:p>
            <a:pPr algn="just"/>
            <a:r>
              <a:rPr lang="fr-FR" sz="1600" dirty="0">
                <a:solidFill>
                  <a:schemeClr val="accent1">
                    <a:lumMod val="50000"/>
                  </a:schemeClr>
                </a:solidFill>
              </a:rPr>
              <a:t>des personnes devant être employées en priorité (salarié à temps partiel) ou  d’anciens salariés bénéficiant d’une priorité de réembauche sur le poste à pourvoir.</a:t>
            </a:r>
          </a:p>
          <a:p>
            <a:pPr algn="just"/>
            <a:r>
              <a:rPr lang="fr-FR" sz="1600" dirty="0">
                <a:solidFill>
                  <a:schemeClr val="accent1">
                    <a:lumMod val="50000"/>
                  </a:schemeClr>
                </a:solidFill>
              </a:rPr>
              <a:t>Il faut proscrire l’embauche d’une personne de l’entourage familiale d’un membre du CA.</a:t>
            </a:r>
          </a:p>
          <a:p>
            <a:pPr algn="ctr"/>
            <a:endParaRPr lang="fr-FR" dirty="0"/>
          </a:p>
          <a:p>
            <a:pPr algn="ctr"/>
            <a:endParaRPr lang="fr-FR" dirty="0"/>
          </a:p>
          <a:p>
            <a:pPr algn="ctr"/>
            <a:endParaRPr lang="fr-FR" dirty="0"/>
          </a:p>
        </p:txBody>
      </p:sp>
      <p:pic>
        <p:nvPicPr>
          <p:cNvPr id="41" name="Graphique 40" descr="Sirène avec un remplissage uni">
            <a:extLst>
              <a:ext uri="{FF2B5EF4-FFF2-40B4-BE49-F238E27FC236}">
                <a16:creationId xmlns:a16="http://schemas.microsoft.com/office/drawing/2014/main" id="{A55901B5-8E99-6965-1ED9-168D8BDE4C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50214" y="1262046"/>
            <a:ext cx="540000" cy="540000"/>
          </a:xfrm>
          <a:prstGeom prst="rect">
            <a:avLst/>
          </a:prstGeom>
        </p:spPr>
      </p:pic>
    </p:spTree>
    <p:extLst>
      <p:ext uri="{BB962C8B-B14F-4D97-AF65-F5344CB8AC3E}">
        <p14:creationId xmlns:p14="http://schemas.microsoft.com/office/powerpoint/2010/main" val="3095781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9103995" cy="551963"/>
          </a:xfrm>
        </p:spPr>
        <p:txBody>
          <a:bodyPr>
            <a:noAutofit/>
          </a:bodyPr>
          <a:lstStyle/>
          <a:p>
            <a:pPr algn="ctr"/>
            <a:r>
              <a:rPr lang="fr-FR" sz="3600" dirty="0"/>
              <a:t>Les différents types de contrats – L’apprentissage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60</a:t>
            </a:fld>
            <a:endParaRPr lang="fr-FR" dirty="0"/>
          </a:p>
        </p:txBody>
      </p:sp>
      <p:sp>
        <p:nvSpPr>
          <p:cNvPr id="5" name="ZoneTexte 4">
            <a:extLst>
              <a:ext uri="{FF2B5EF4-FFF2-40B4-BE49-F238E27FC236}">
                <a16:creationId xmlns:a16="http://schemas.microsoft.com/office/drawing/2014/main" id="{F7263F3E-F6D3-C494-65E0-F7524BA1E53C}"/>
              </a:ext>
            </a:extLst>
          </p:cNvPr>
          <p:cNvSpPr txBox="1"/>
          <p:nvPr/>
        </p:nvSpPr>
        <p:spPr>
          <a:xfrm>
            <a:off x="700087" y="1095375"/>
            <a:ext cx="10791825" cy="646331"/>
          </a:xfrm>
          <a:prstGeom prst="rect">
            <a:avLst/>
          </a:prstGeom>
          <a:noFill/>
        </p:spPr>
        <p:txBody>
          <a:bodyPr wrap="square">
            <a:spAutoFit/>
          </a:bodyPr>
          <a:lstStyle/>
          <a:p>
            <a:pPr algn="just"/>
            <a:r>
              <a:rPr lang="fr-FR" b="1" u="sng" dirty="0">
                <a:solidFill>
                  <a:srgbClr val="002060"/>
                </a:solidFill>
              </a:rPr>
              <a:t>Rémunération de l’apprenant:</a:t>
            </a:r>
            <a:endParaRPr lang="fr-FR" b="1" u="sng" dirty="0"/>
          </a:p>
          <a:p>
            <a:pPr algn="just"/>
            <a:r>
              <a:rPr lang="fr-FR" dirty="0">
                <a:solidFill>
                  <a:srgbClr val="002060"/>
                </a:solidFill>
              </a:rPr>
              <a:t>L’apprenti est rémunéré au pourcentage du SMIC OU SMC (21 ans) fonction de son âge et de son niveau d’étude</a:t>
            </a:r>
          </a:p>
        </p:txBody>
      </p:sp>
      <p:graphicFrame>
        <p:nvGraphicFramePr>
          <p:cNvPr id="7" name="Tableau 6">
            <a:extLst>
              <a:ext uri="{FF2B5EF4-FFF2-40B4-BE49-F238E27FC236}">
                <a16:creationId xmlns:a16="http://schemas.microsoft.com/office/drawing/2014/main" id="{203CB10A-662D-521C-0134-952FD4A9D6E0}"/>
              </a:ext>
            </a:extLst>
          </p:cNvPr>
          <p:cNvGraphicFramePr>
            <a:graphicFrameLocks noGrp="1"/>
          </p:cNvGraphicFramePr>
          <p:nvPr/>
        </p:nvGraphicFramePr>
        <p:xfrm>
          <a:off x="521676" y="1741706"/>
          <a:ext cx="11089299" cy="3895989"/>
        </p:xfrm>
        <a:graphic>
          <a:graphicData uri="http://schemas.openxmlformats.org/drawingml/2006/table">
            <a:tbl>
              <a:tblPr firstRow="1" bandRow="1">
                <a:tableStyleId>{5C22544A-7EE6-4342-B048-85BDC9FD1C3A}</a:tableStyleId>
              </a:tblPr>
              <a:tblGrid>
                <a:gridCol w="1485257">
                  <a:extLst>
                    <a:ext uri="{9D8B030D-6E8A-4147-A177-3AD203B41FA5}">
                      <a16:colId xmlns:a16="http://schemas.microsoft.com/office/drawing/2014/main" val="4281663448"/>
                    </a:ext>
                  </a:extLst>
                </a:gridCol>
                <a:gridCol w="3203242">
                  <a:extLst>
                    <a:ext uri="{9D8B030D-6E8A-4147-A177-3AD203B41FA5}">
                      <a16:colId xmlns:a16="http://schemas.microsoft.com/office/drawing/2014/main" val="1144590933"/>
                    </a:ext>
                  </a:extLst>
                </a:gridCol>
                <a:gridCol w="3267075">
                  <a:extLst>
                    <a:ext uri="{9D8B030D-6E8A-4147-A177-3AD203B41FA5}">
                      <a16:colId xmlns:a16="http://schemas.microsoft.com/office/drawing/2014/main" val="180123433"/>
                    </a:ext>
                  </a:extLst>
                </a:gridCol>
                <a:gridCol w="3133725">
                  <a:extLst>
                    <a:ext uri="{9D8B030D-6E8A-4147-A177-3AD203B41FA5}">
                      <a16:colId xmlns:a16="http://schemas.microsoft.com/office/drawing/2014/main" val="1507721431"/>
                    </a:ext>
                  </a:extLst>
                </a:gridCol>
              </a:tblGrid>
              <a:tr h="507587">
                <a:tc>
                  <a:txBody>
                    <a:bodyPr/>
                    <a:lstStyle/>
                    <a:p>
                      <a:r>
                        <a:rPr lang="fr-FR" dirty="0"/>
                        <a:t>Age</a:t>
                      </a:r>
                    </a:p>
                  </a:txBody>
                  <a:tcPr/>
                </a:tc>
                <a:tc>
                  <a:txBody>
                    <a:bodyPr/>
                    <a:lstStyle/>
                    <a:p>
                      <a:r>
                        <a:rPr lang="fr-FR" dirty="0"/>
                        <a:t>1</a:t>
                      </a:r>
                      <a:r>
                        <a:rPr lang="fr-FR" baseline="30000" dirty="0"/>
                        <a:t>ère</a:t>
                      </a:r>
                      <a:r>
                        <a:rPr lang="fr-FR" dirty="0"/>
                        <a:t> année de formation </a:t>
                      </a:r>
                    </a:p>
                  </a:txBody>
                  <a:tcPr/>
                </a:tc>
                <a:tc>
                  <a:txBody>
                    <a:bodyPr/>
                    <a:lstStyle/>
                    <a:p>
                      <a:r>
                        <a:rPr lang="fr-FR" dirty="0"/>
                        <a:t>2</a:t>
                      </a:r>
                      <a:r>
                        <a:rPr lang="fr-FR" baseline="30000" dirty="0"/>
                        <a:t>ème</a:t>
                      </a:r>
                      <a:r>
                        <a:rPr lang="fr-FR" dirty="0"/>
                        <a:t> année de formation </a:t>
                      </a:r>
                    </a:p>
                  </a:txBody>
                  <a:tcPr/>
                </a:tc>
                <a:tc>
                  <a:txBody>
                    <a:bodyPr/>
                    <a:lstStyle/>
                    <a:p>
                      <a:r>
                        <a:rPr lang="fr-FR" dirty="0"/>
                        <a:t>3</a:t>
                      </a:r>
                      <a:r>
                        <a:rPr lang="fr-FR" baseline="30000" dirty="0"/>
                        <a:t>ème</a:t>
                      </a:r>
                      <a:r>
                        <a:rPr lang="fr-FR" dirty="0"/>
                        <a:t> année de formation </a:t>
                      </a:r>
                    </a:p>
                  </a:txBody>
                  <a:tcPr/>
                </a:tc>
                <a:extLst>
                  <a:ext uri="{0D108BD9-81ED-4DB2-BD59-A6C34878D82A}">
                    <a16:rowId xmlns:a16="http://schemas.microsoft.com/office/drawing/2014/main" val="2154253752"/>
                  </a:ext>
                </a:extLst>
              </a:tr>
              <a:tr h="338957">
                <a:tc>
                  <a:txBody>
                    <a:bodyPr/>
                    <a:lstStyle/>
                    <a:p>
                      <a:r>
                        <a:rPr lang="fr-FR" sz="1800" kern="1200" dirty="0">
                          <a:solidFill>
                            <a:srgbClr val="002060"/>
                          </a:solidFill>
                          <a:latin typeface="+mn-lt"/>
                          <a:ea typeface="+mn-ea"/>
                          <a:cs typeface="+mn-cs"/>
                        </a:rPr>
                        <a:t>- 18 ans </a:t>
                      </a:r>
                    </a:p>
                  </a:txBody>
                  <a:tcPr/>
                </a:tc>
                <a:tc>
                  <a:txBody>
                    <a:bodyPr/>
                    <a:lstStyle/>
                    <a:p>
                      <a:r>
                        <a:rPr lang="fr-FR" sz="1800" kern="1200" dirty="0">
                          <a:solidFill>
                            <a:srgbClr val="002060"/>
                          </a:solidFill>
                          <a:latin typeface="+mn-lt"/>
                          <a:ea typeface="+mn-ea"/>
                          <a:cs typeface="+mn-cs"/>
                        </a:rPr>
                        <a:t>27% du SMIC</a:t>
                      </a:r>
                    </a:p>
                  </a:txBody>
                  <a:tcPr/>
                </a:tc>
                <a:tc>
                  <a:txBody>
                    <a:bodyPr/>
                    <a:lstStyle/>
                    <a:p>
                      <a:r>
                        <a:rPr lang="fr-FR" sz="1800" kern="1200" dirty="0">
                          <a:solidFill>
                            <a:srgbClr val="002060"/>
                          </a:solidFill>
                          <a:latin typeface="+mn-lt"/>
                          <a:ea typeface="+mn-ea"/>
                          <a:cs typeface="+mn-cs"/>
                        </a:rPr>
                        <a:t>39% du SMIC</a:t>
                      </a:r>
                    </a:p>
                  </a:txBody>
                  <a:tcPr/>
                </a:tc>
                <a:tc>
                  <a:txBody>
                    <a:bodyPr/>
                    <a:lstStyle/>
                    <a:p>
                      <a:r>
                        <a:rPr lang="fr-FR" sz="1800" kern="1200" dirty="0">
                          <a:solidFill>
                            <a:srgbClr val="002060"/>
                          </a:solidFill>
                          <a:latin typeface="+mn-lt"/>
                          <a:ea typeface="+mn-ea"/>
                          <a:cs typeface="+mn-cs"/>
                        </a:rPr>
                        <a:t>55% du SMIC</a:t>
                      </a:r>
                    </a:p>
                  </a:txBody>
                  <a:tcPr/>
                </a:tc>
                <a:extLst>
                  <a:ext uri="{0D108BD9-81ED-4DB2-BD59-A6C34878D82A}">
                    <a16:rowId xmlns:a16="http://schemas.microsoft.com/office/drawing/2014/main" val="370452712"/>
                  </a:ext>
                </a:extLst>
              </a:tr>
              <a:tr h="593174">
                <a:tc>
                  <a:txBody>
                    <a:bodyPr/>
                    <a:lstStyle/>
                    <a:p>
                      <a:r>
                        <a:rPr lang="fr-FR" sz="1800" kern="1200" dirty="0">
                          <a:solidFill>
                            <a:srgbClr val="002060"/>
                          </a:solidFill>
                          <a:latin typeface="+mn-lt"/>
                          <a:ea typeface="+mn-ea"/>
                          <a:cs typeface="+mn-cs"/>
                        </a:rPr>
                        <a:t>Entre 18 et 20 ans</a:t>
                      </a:r>
                    </a:p>
                  </a:txBody>
                  <a:tcPr/>
                </a:tc>
                <a:tc>
                  <a:txBody>
                    <a:bodyPr/>
                    <a:lstStyle/>
                    <a:p>
                      <a:r>
                        <a:rPr lang="fr-FR" sz="1800" kern="1200" dirty="0">
                          <a:solidFill>
                            <a:srgbClr val="002060"/>
                          </a:solidFill>
                          <a:latin typeface="+mn-lt"/>
                          <a:ea typeface="+mn-ea"/>
                          <a:cs typeface="+mn-cs"/>
                        </a:rPr>
                        <a:t>43% du SMIC</a:t>
                      </a:r>
                    </a:p>
                  </a:txBody>
                  <a:tcPr/>
                </a:tc>
                <a:tc>
                  <a:txBody>
                    <a:bodyPr/>
                    <a:lstStyle/>
                    <a:p>
                      <a:r>
                        <a:rPr lang="fr-FR" sz="1800" kern="1200" dirty="0">
                          <a:solidFill>
                            <a:srgbClr val="002060"/>
                          </a:solidFill>
                          <a:latin typeface="+mn-lt"/>
                          <a:ea typeface="+mn-ea"/>
                          <a:cs typeface="+mn-cs"/>
                        </a:rPr>
                        <a:t>51% du SMIC</a:t>
                      </a:r>
                    </a:p>
                  </a:txBody>
                  <a:tcPr/>
                </a:tc>
                <a:tc>
                  <a:txBody>
                    <a:bodyPr/>
                    <a:lstStyle/>
                    <a:p>
                      <a:r>
                        <a:rPr lang="fr-FR" sz="1800" kern="1200" dirty="0">
                          <a:solidFill>
                            <a:srgbClr val="002060"/>
                          </a:solidFill>
                          <a:latin typeface="+mn-lt"/>
                          <a:ea typeface="+mn-ea"/>
                          <a:cs typeface="+mn-cs"/>
                        </a:rPr>
                        <a:t>67% du SMIC</a:t>
                      </a:r>
                    </a:p>
                  </a:txBody>
                  <a:tcPr/>
                </a:tc>
                <a:extLst>
                  <a:ext uri="{0D108BD9-81ED-4DB2-BD59-A6C34878D82A}">
                    <a16:rowId xmlns:a16="http://schemas.microsoft.com/office/drawing/2014/main" val="2880420938"/>
                  </a:ext>
                </a:extLst>
              </a:tr>
              <a:tr h="1101609">
                <a:tc>
                  <a:txBody>
                    <a:bodyPr/>
                    <a:lstStyle/>
                    <a:p>
                      <a:r>
                        <a:rPr lang="fr-FR" sz="1800" kern="1200" dirty="0">
                          <a:solidFill>
                            <a:srgbClr val="002060"/>
                          </a:solidFill>
                          <a:latin typeface="+mn-lt"/>
                          <a:ea typeface="+mn-ea"/>
                          <a:cs typeface="+mn-cs"/>
                        </a:rPr>
                        <a:t>De 21 ans à 25 ans</a:t>
                      </a:r>
                    </a:p>
                  </a:txBody>
                  <a:tcPr/>
                </a:tc>
                <a:tc>
                  <a:txBody>
                    <a:bodyPr/>
                    <a:lstStyle/>
                    <a:p>
                      <a:r>
                        <a:rPr lang="fr-FR" sz="1800" kern="1200" dirty="0">
                          <a:solidFill>
                            <a:srgbClr val="002060"/>
                          </a:solidFill>
                          <a:latin typeface="+mn-lt"/>
                          <a:ea typeface="+mn-ea"/>
                          <a:cs typeface="+mn-cs"/>
                        </a:rPr>
                        <a:t>Salaire le + élevé </a:t>
                      </a:r>
                    </a:p>
                    <a:p>
                      <a:r>
                        <a:rPr lang="fr-FR" sz="1800" kern="1200" dirty="0">
                          <a:solidFill>
                            <a:srgbClr val="002060"/>
                          </a:solidFill>
                          <a:latin typeface="+mn-lt"/>
                          <a:ea typeface="+mn-ea"/>
                          <a:cs typeface="+mn-cs"/>
                        </a:rPr>
                        <a:t>entre 53% du SMIC et 53% du SMC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Salaire le + élevé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entre 61% du SMIC et 61% du SMC</a:t>
                      </a:r>
                    </a:p>
                    <a:p>
                      <a:endParaRPr lang="fr-FR" sz="1800" kern="1200" dirty="0">
                        <a:solidFill>
                          <a:srgbClr val="00206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Salaire le + élevé entre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78% du SMIC et 78% du SMC</a:t>
                      </a:r>
                    </a:p>
                    <a:p>
                      <a:endParaRPr lang="fr-FR" sz="1800" kern="1200" dirty="0">
                        <a:solidFill>
                          <a:srgbClr val="002060"/>
                        </a:solidFill>
                        <a:latin typeface="+mn-lt"/>
                        <a:ea typeface="+mn-ea"/>
                        <a:cs typeface="+mn-cs"/>
                      </a:endParaRPr>
                    </a:p>
                  </a:txBody>
                  <a:tcPr/>
                </a:tc>
                <a:extLst>
                  <a:ext uri="{0D108BD9-81ED-4DB2-BD59-A6C34878D82A}">
                    <a16:rowId xmlns:a16="http://schemas.microsoft.com/office/drawing/2014/main" val="1130990872"/>
                  </a:ext>
                </a:extLst>
              </a:tr>
              <a:tr h="1193842">
                <a:tc>
                  <a:txBody>
                    <a:bodyPr/>
                    <a:lstStyle/>
                    <a:p>
                      <a:r>
                        <a:rPr lang="fr-FR" sz="1800" kern="1200" dirty="0">
                          <a:solidFill>
                            <a:srgbClr val="002060"/>
                          </a:solidFill>
                          <a:latin typeface="+mn-lt"/>
                          <a:ea typeface="+mn-ea"/>
                          <a:cs typeface="+mn-cs"/>
                        </a:rPr>
                        <a:t>De 26 ans à 29 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Salaire le + élevé entre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100% du SMIC et 100% du SMC</a:t>
                      </a:r>
                    </a:p>
                    <a:p>
                      <a:endParaRPr lang="fr-FR" sz="1800" kern="1200" dirty="0">
                        <a:solidFill>
                          <a:srgbClr val="00206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Salaire le + élevé entre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100% du SMIC et 100% du SMC</a:t>
                      </a:r>
                    </a:p>
                    <a:p>
                      <a:endParaRPr lang="fr-FR" sz="1800" kern="1200" dirty="0">
                        <a:solidFill>
                          <a:srgbClr val="00206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Salaire le + élevé entre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2060"/>
                          </a:solidFill>
                          <a:latin typeface="+mn-lt"/>
                          <a:ea typeface="+mn-ea"/>
                          <a:cs typeface="+mn-cs"/>
                        </a:rPr>
                        <a:t>100% du SMIC et 100% du SMC</a:t>
                      </a:r>
                    </a:p>
                    <a:p>
                      <a:endParaRPr lang="fr-FR" sz="1800" kern="1200" dirty="0">
                        <a:solidFill>
                          <a:srgbClr val="002060"/>
                        </a:solidFill>
                        <a:latin typeface="+mn-lt"/>
                        <a:ea typeface="+mn-ea"/>
                        <a:cs typeface="+mn-cs"/>
                      </a:endParaRPr>
                    </a:p>
                  </a:txBody>
                  <a:tcPr/>
                </a:tc>
                <a:extLst>
                  <a:ext uri="{0D108BD9-81ED-4DB2-BD59-A6C34878D82A}">
                    <a16:rowId xmlns:a16="http://schemas.microsoft.com/office/drawing/2014/main" val="2507648231"/>
                  </a:ext>
                </a:extLst>
              </a:tr>
            </a:tbl>
          </a:graphicData>
        </a:graphic>
      </p:graphicFrame>
      <p:sp>
        <p:nvSpPr>
          <p:cNvPr id="3" name="ZoneTexte 2">
            <a:extLst>
              <a:ext uri="{FF2B5EF4-FFF2-40B4-BE49-F238E27FC236}">
                <a16:creationId xmlns:a16="http://schemas.microsoft.com/office/drawing/2014/main" id="{1A8FCA1D-A417-EB65-1A15-578FD783D739}"/>
              </a:ext>
            </a:extLst>
          </p:cNvPr>
          <p:cNvSpPr txBox="1"/>
          <p:nvPr/>
        </p:nvSpPr>
        <p:spPr>
          <a:xfrm>
            <a:off x="521676" y="5762625"/>
            <a:ext cx="10847229" cy="769441"/>
          </a:xfrm>
          <a:prstGeom prst="rect">
            <a:avLst/>
          </a:prstGeom>
          <a:noFill/>
        </p:spPr>
        <p:txBody>
          <a:bodyPr wrap="square" rtlCol="0">
            <a:spAutoFit/>
          </a:bodyPr>
          <a:lstStyle/>
          <a:p>
            <a:pPr algn="just"/>
            <a:r>
              <a:rPr lang="fr-FR" sz="2200" dirty="0">
                <a:solidFill>
                  <a:srgbClr val="002060"/>
                </a:solidFill>
              </a:rPr>
              <a:t>CAP AEPE : rémunéré dès la 2ème année dans le cadre d’un CAP d’un an. Bien se référer à la convention tripartite</a:t>
            </a:r>
          </a:p>
        </p:txBody>
      </p:sp>
    </p:spTree>
    <p:extLst>
      <p:ext uri="{BB962C8B-B14F-4D97-AF65-F5344CB8AC3E}">
        <p14:creationId xmlns:p14="http://schemas.microsoft.com/office/powerpoint/2010/main" val="3791173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2600325" y="380248"/>
            <a:ext cx="9277731" cy="551963"/>
          </a:xfrm>
        </p:spPr>
        <p:txBody>
          <a:bodyPr>
            <a:noAutofit/>
          </a:bodyPr>
          <a:lstStyle/>
          <a:p>
            <a:pPr algn="ctr"/>
            <a:r>
              <a:rPr lang="fr-FR" sz="3600" dirty="0"/>
              <a:t>Les différents types de contrats – L’apprentissage</a:t>
            </a:r>
          </a:p>
        </p:txBody>
      </p:sp>
      <p:sp>
        <p:nvSpPr>
          <p:cNvPr id="4" name="Espace réservé du numéro de diapositive 3">
            <a:extLst>
              <a:ext uri="{FF2B5EF4-FFF2-40B4-BE49-F238E27FC236}">
                <a16:creationId xmlns:a16="http://schemas.microsoft.com/office/drawing/2014/main" id="{0599D90B-5856-D8FF-3B39-9F399E42CA54}"/>
              </a:ext>
            </a:extLst>
          </p:cNvPr>
          <p:cNvSpPr>
            <a:spLocks noGrp="1"/>
          </p:cNvSpPr>
          <p:nvPr>
            <p:ph type="sldNum" sz="quarter" idx="12"/>
          </p:nvPr>
        </p:nvSpPr>
        <p:spPr/>
        <p:txBody>
          <a:bodyPr/>
          <a:lstStyle/>
          <a:p>
            <a:fld id="{8DE11E5E-DB2B-4A8C-B27B-AE34C2813A30}" type="slidenum">
              <a:rPr lang="fr-FR" smtClean="0"/>
              <a:t>61</a:t>
            </a:fld>
            <a:endParaRPr lang="fr-FR" dirty="0"/>
          </a:p>
        </p:txBody>
      </p:sp>
      <p:sp>
        <p:nvSpPr>
          <p:cNvPr id="11" name="ZoneTexte 10">
            <a:extLst>
              <a:ext uri="{FF2B5EF4-FFF2-40B4-BE49-F238E27FC236}">
                <a16:creationId xmlns:a16="http://schemas.microsoft.com/office/drawing/2014/main" id="{FC64D3F0-CE29-86BE-2BD4-9C2567F388CF}"/>
              </a:ext>
            </a:extLst>
          </p:cNvPr>
          <p:cNvSpPr txBox="1"/>
          <p:nvPr/>
        </p:nvSpPr>
        <p:spPr>
          <a:xfrm>
            <a:off x="836294" y="932211"/>
            <a:ext cx="4768978" cy="5355312"/>
          </a:xfrm>
          <a:prstGeom prst="rect">
            <a:avLst/>
          </a:prstGeom>
          <a:noFill/>
        </p:spPr>
        <p:txBody>
          <a:bodyPr wrap="square">
            <a:spAutoFit/>
          </a:bodyPr>
          <a:lstStyle/>
          <a:p>
            <a:r>
              <a:rPr lang="fr-FR" b="1" dirty="0">
                <a:solidFill>
                  <a:srgbClr val="FF0066"/>
                </a:solidFill>
              </a:rPr>
              <a:t>POINTS DE VIGILANCE CERFA </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Code NIR (= N° de sécurité sociale)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Code RNCP / Code diplôme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N° de contrat précédent (succession de</a:t>
            </a:r>
          </a:p>
          <a:p>
            <a:r>
              <a:rPr lang="fr-FR" dirty="0">
                <a:solidFill>
                  <a:srgbClr val="002060"/>
                </a:solidFill>
              </a:rPr>
              <a:t>contrat)</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Situation de l’apprenti avant contrat</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Informations apprenti</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Type d’employeur</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Maitre d’apprentissage non complété et / ou case non cochée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Nature du contrat</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Rémunération (salaire brut à l'embauche et détail rémunération)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Signature des parties</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Incohérence sur les dates de formation entre la convention et le CERFA</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Date de conclusion</a:t>
            </a:r>
          </a:p>
          <a:p>
            <a:endParaRPr lang="fr-FR" b="1" dirty="0">
              <a:solidFill>
                <a:srgbClr val="FF0066"/>
              </a:solidFill>
            </a:endParaRPr>
          </a:p>
          <a:p>
            <a:endParaRPr lang="fr-FR" b="1" dirty="0">
              <a:solidFill>
                <a:srgbClr val="FF0066"/>
              </a:solidFill>
            </a:endParaRPr>
          </a:p>
        </p:txBody>
      </p:sp>
      <p:sp>
        <p:nvSpPr>
          <p:cNvPr id="3" name="ZoneTexte 2">
            <a:extLst>
              <a:ext uri="{FF2B5EF4-FFF2-40B4-BE49-F238E27FC236}">
                <a16:creationId xmlns:a16="http://schemas.microsoft.com/office/drawing/2014/main" id="{47534E13-3E83-D4A5-AF5B-B8F513066A4B}"/>
              </a:ext>
            </a:extLst>
          </p:cNvPr>
          <p:cNvSpPr txBox="1"/>
          <p:nvPr/>
        </p:nvSpPr>
        <p:spPr>
          <a:xfrm>
            <a:off x="6586730" y="1160811"/>
            <a:ext cx="4768978" cy="3139321"/>
          </a:xfrm>
          <a:prstGeom prst="rect">
            <a:avLst/>
          </a:prstGeom>
          <a:noFill/>
        </p:spPr>
        <p:txBody>
          <a:bodyPr wrap="square">
            <a:spAutoFit/>
          </a:bodyPr>
          <a:lstStyle/>
          <a:p>
            <a:r>
              <a:rPr lang="fr-FR" b="1" dirty="0">
                <a:solidFill>
                  <a:srgbClr val="FF0066"/>
                </a:solidFill>
              </a:rPr>
              <a:t>POINTS DE VIGILANCE CONVENTION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Code RNCP / Intitulé de la formation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Modalités d’organisation de la formation</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Modalités financières (Prix de la prestation / niveau de prise en charge / reste à charge pour l’entreprise)</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Incohérence sur les dates du cycle de formation entre la convention et le CERFA</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r>
              <a:rPr lang="fr-FR" dirty="0">
                <a:solidFill>
                  <a:srgbClr val="002060"/>
                </a:solidFill>
              </a:rPr>
              <a:t>Signature et cachet des parties</a:t>
            </a:r>
          </a:p>
          <a:p>
            <a:endParaRPr lang="fr-FR" b="1" dirty="0">
              <a:solidFill>
                <a:srgbClr val="FF0066"/>
              </a:solidFill>
            </a:endParaRPr>
          </a:p>
          <a:p>
            <a:endParaRPr lang="fr-FR" b="1" dirty="0">
              <a:solidFill>
                <a:srgbClr val="FF0066"/>
              </a:solidFill>
            </a:endParaRPr>
          </a:p>
        </p:txBody>
      </p:sp>
    </p:spTree>
    <p:extLst>
      <p:ext uri="{BB962C8B-B14F-4D97-AF65-F5344CB8AC3E}">
        <p14:creationId xmlns:p14="http://schemas.microsoft.com/office/powerpoint/2010/main" val="2809983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6961" y="250225"/>
            <a:ext cx="6847839" cy="864946"/>
          </a:xfrm>
          <a:prstGeom prst="rect">
            <a:avLst/>
          </a:prstGeom>
        </p:spPr>
        <p:txBody>
          <a:bodyPr vert="horz" wrap="square" lIns="0" tIns="246981" rIns="0" bIns="0" rtlCol="0">
            <a:spAutoFit/>
          </a:bodyPr>
          <a:lstStyle/>
          <a:p>
            <a:pPr marL="18415">
              <a:lnSpc>
                <a:spcPct val="100000"/>
              </a:lnSpc>
              <a:spcBef>
                <a:spcPts val="95"/>
              </a:spcBef>
            </a:pPr>
            <a:r>
              <a:rPr sz="4000" spc="85" dirty="0"/>
              <a:t>CONTRAT</a:t>
            </a:r>
            <a:r>
              <a:rPr sz="4000" spc="15" dirty="0"/>
              <a:t> </a:t>
            </a:r>
            <a:r>
              <a:rPr sz="4000" spc="35" dirty="0"/>
              <a:t>D'APPRENTISSAGE</a:t>
            </a:r>
          </a:p>
        </p:txBody>
      </p:sp>
      <p:sp>
        <p:nvSpPr>
          <p:cNvPr id="3" name="object 3"/>
          <p:cNvSpPr txBox="1"/>
          <p:nvPr/>
        </p:nvSpPr>
        <p:spPr>
          <a:xfrm>
            <a:off x="663854" y="1384427"/>
            <a:ext cx="10537190" cy="3842719"/>
          </a:xfrm>
          <a:prstGeom prst="rect">
            <a:avLst/>
          </a:prstGeom>
        </p:spPr>
        <p:txBody>
          <a:bodyPr vert="horz" wrap="square" lIns="0" tIns="13335" rIns="0" bIns="0" rtlCol="0">
            <a:spAutoFit/>
          </a:bodyPr>
          <a:lstStyle/>
          <a:p>
            <a:pPr marL="12700">
              <a:spcBef>
                <a:spcPts val="105"/>
              </a:spcBef>
            </a:pPr>
            <a:r>
              <a:rPr sz="2200" b="1" u="sng" dirty="0">
                <a:solidFill>
                  <a:srgbClr val="002060"/>
                </a:solidFill>
              </a:rPr>
              <a:t>Démarches à effectuer </a:t>
            </a:r>
            <a:r>
              <a:rPr sz="2200" b="1" dirty="0">
                <a:solidFill>
                  <a:srgbClr val="002060"/>
                </a:solidFill>
              </a:rPr>
              <a:t>:</a:t>
            </a:r>
          </a:p>
          <a:p>
            <a:pPr marL="240665" indent="-227965">
              <a:spcBef>
                <a:spcPts val="1914"/>
              </a:spcBef>
              <a:buFont typeface="Wingdings"/>
              <a:buChar char=""/>
              <a:tabLst>
                <a:tab pos="240665" algn="l"/>
              </a:tabLst>
            </a:pPr>
            <a:r>
              <a:rPr sz="2200" b="1" dirty="0">
                <a:solidFill>
                  <a:srgbClr val="002060"/>
                </a:solidFill>
              </a:rPr>
              <a:t>Désigner un tuteur / maître d’apprentissage</a:t>
            </a:r>
          </a:p>
          <a:p>
            <a:pPr>
              <a:spcBef>
                <a:spcPts val="2090"/>
              </a:spcBef>
            </a:pPr>
            <a:endParaRPr lang="fr-FR" sz="2200" dirty="0">
              <a:solidFill>
                <a:srgbClr val="002060"/>
              </a:solidFill>
            </a:endParaRPr>
          </a:p>
          <a:p>
            <a:pPr marL="241300" marR="5080" indent="-228600" algn="just">
              <a:buFont typeface="Wingdings"/>
              <a:buChar char=""/>
              <a:tabLst>
                <a:tab pos="241300" algn="l"/>
              </a:tabLst>
            </a:pPr>
            <a:r>
              <a:rPr lang="fr-FR" sz="2200" dirty="0">
                <a:solidFill>
                  <a:srgbClr val="002060"/>
                </a:solidFill>
              </a:rPr>
              <a:t> </a:t>
            </a:r>
            <a:r>
              <a:rPr sz="2200" dirty="0" err="1">
                <a:solidFill>
                  <a:srgbClr val="002060"/>
                </a:solidFill>
              </a:rPr>
              <a:t>Soit</a:t>
            </a:r>
            <a:r>
              <a:rPr sz="2200" dirty="0">
                <a:solidFill>
                  <a:srgbClr val="002060"/>
                </a:solidFill>
              </a:rPr>
              <a:t> titulaire d’un diplôme ou d’un titre du même domaine que celui visé par l’apprenti et d’un  niveau  au  moins  équivalent,  et  justifier  d’une  année  d’exercice  d’une  activité professionnelle en rapport avec la qualification préparée par l’apprenti ;</a:t>
            </a:r>
          </a:p>
          <a:p>
            <a:pPr>
              <a:spcBef>
                <a:spcPts val="2100"/>
              </a:spcBef>
              <a:buFont typeface="Wingdings"/>
              <a:buChar char=""/>
            </a:pPr>
            <a:endParaRPr sz="2200" dirty="0">
              <a:solidFill>
                <a:srgbClr val="002060"/>
              </a:solidFill>
            </a:endParaRPr>
          </a:p>
          <a:p>
            <a:pPr marL="241300" marR="5080" indent="-228600" algn="just">
              <a:buFont typeface="Wingdings"/>
              <a:buChar char=""/>
              <a:tabLst>
                <a:tab pos="241300" algn="l"/>
              </a:tabLst>
            </a:pPr>
            <a:r>
              <a:rPr lang="fr-FR" sz="2200" dirty="0">
                <a:solidFill>
                  <a:srgbClr val="002060"/>
                </a:solidFill>
              </a:rPr>
              <a:t> </a:t>
            </a:r>
            <a:r>
              <a:rPr sz="2200" dirty="0" err="1">
                <a:solidFill>
                  <a:srgbClr val="002060"/>
                </a:solidFill>
              </a:rPr>
              <a:t>Soit</a:t>
            </a:r>
            <a:r>
              <a:rPr sz="2200" dirty="0">
                <a:solidFill>
                  <a:srgbClr val="002060"/>
                </a:solidFill>
              </a:rPr>
              <a:t> justifier de deux années d’exercice d’une activité professionnelle en rapport avec ladite qualification.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4881" y="30777"/>
            <a:ext cx="6512559" cy="864946"/>
          </a:xfrm>
          <a:prstGeom prst="rect">
            <a:avLst/>
          </a:prstGeom>
        </p:spPr>
        <p:txBody>
          <a:bodyPr vert="horz" wrap="square" lIns="0" tIns="246981" rIns="0" bIns="0" rtlCol="0">
            <a:spAutoFit/>
          </a:bodyPr>
          <a:lstStyle/>
          <a:p>
            <a:pPr marL="36830">
              <a:lnSpc>
                <a:spcPct val="100000"/>
              </a:lnSpc>
              <a:spcBef>
                <a:spcPts val="95"/>
              </a:spcBef>
            </a:pPr>
            <a:r>
              <a:rPr sz="4000" spc="85" dirty="0"/>
              <a:t>CONTRAT</a:t>
            </a:r>
            <a:r>
              <a:rPr sz="4000" spc="15" dirty="0"/>
              <a:t> </a:t>
            </a:r>
            <a:r>
              <a:rPr sz="4000" spc="35" dirty="0"/>
              <a:t>D'APPRENTISSAGE</a:t>
            </a:r>
          </a:p>
        </p:txBody>
      </p:sp>
      <p:sp>
        <p:nvSpPr>
          <p:cNvPr id="3" name="object 3"/>
          <p:cNvSpPr txBox="1"/>
          <p:nvPr/>
        </p:nvSpPr>
        <p:spPr>
          <a:xfrm>
            <a:off x="949325" y="978027"/>
            <a:ext cx="10537190" cy="5286704"/>
          </a:xfrm>
          <a:prstGeom prst="rect">
            <a:avLst/>
          </a:prstGeom>
        </p:spPr>
        <p:txBody>
          <a:bodyPr vert="horz" wrap="square" lIns="0" tIns="13335" rIns="0" bIns="0" rtlCol="0">
            <a:spAutoFit/>
          </a:bodyPr>
          <a:lstStyle/>
          <a:p>
            <a:pPr marL="12700">
              <a:spcBef>
                <a:spcPts val="105"/>
              </a:spcBef>
            </a:pPr>
            <a:r>
              <a:rPr sz="2200" b="1" u="sng" dirty="0">
                <a:solidFill>
                  <a:srgbClr val="002060"/>
                </a:solidFill>
              </a:rPr>
              <a:t>Démarches à effectuer</a:t>
            </a:r>
            <a:r>
              <a:rPr sz="2200" b="1" dirty="0">
                <a:solidFill>
                  <a:srgbClr val="002060"/>
                </a:solidFill>
              </a:rPr>
              <a:t> :</a:t>
            </a:r>
          </a:p>
          <a:p>
            <a:pPr marL="240665" indent="-227965">
              <a:spcBef>
                <a:spcPts val="1914"/>
              </a:spcBef>
              <a:buFont typeface="Wingdings"/>
              <a:buChar char=""/>
              <a:tabLst>
                <a:tab pos="240665" algn="l"/>
              </a:tabLst>
            </a:pPr>
            <a:r>
              <a:rPr sz="2200" b="1" dirty="0">
                <a:solidFill>
                  <a:srgbClr val="002060"/>
                </a:solidFill>
              </a:rPr>
              <a:t>Etablir le contrat d'apprentissage</a:t>
            </a:r>
          </a:p>
          <a:p>
            <a:pPr marL="12700">
              <a:spcBef>
                <a:spcPts val="1930"/>
              </a:spcBef>
            </a:pPr>
            <a:r>
              <a:rPr sz="2200" dirty="0">
                <a:solidFill>
                  <a:srgbClr val="002060"/>
                </a:solidFill>
              </a:rPr>
              <a:t>Il s’agit de remplir le formulaire Cerfa </a:t>
            </a:r>
            <a:r>
              <a:rPr sz="2200" dirty="0">
                <a:solidFill>
                  <a:srgbClr val="002060"/>
                </a:solidFill>
                <a:hlinkClick r:id="rId2">
                  <a:extLst>
                    <a:ext uri="{A12FA001-AC4F-418D-AE19-62706E023703}">
                      <ahyp:hlinkClr xmlns:ahyp="http://schemas.microsoft.com/office/drawing/2018/hyperlinkcolor" val="tx"/>
                    </a:ext>
                  </a:extLst>
                </a:hlinkClick>
              </a:rPr>
              <a:t>10103*09</a:t>
            </a:r>
            <a:endParaRPr sz="2200" dirty="0">
              <a:solidFill>
                <a:srgbClr val="002060"/>
              </a:solidFill>
            </a:endParaRPr>
          </a:p>
          <a:p>
            <a:pPr marL="12700" marR="5080">
              <a:spcBef>
                <a:spcPts val="1800"/>
              </a:spcBef>
            </a:pPr>
            <a:r>
              <a:rPr sz="2200" dirty="0">
                <a:solidFill>
                  <a:srgbClr val="002060"/>
                </a:solidFill>
              </a:rPr>
              <a:t>Il est signé à la fois par l’apprenti, le directeur du CFA, l’employeur, ainsi que le représentant légal de l’apprenti s’il est mineur.</a:t>
            </a:r>
          </a:p>
          <a:p>
            <a:pPr marL="240665" indent="-227965">
              <a:spcBef>
                <a:spcPts val="1900"/>
              </a:spcBef>
              <a:buFont typeface="Wingdings"/>
              <a:buChar char=""/>
              <a:tabLst>
                <a:tab pos="240665" algn="l"/>
              </a:tabLst>
            </a:pPr>
            <a:r>
              <a:rPr sz="2200" b="1" dirty="0">
                <a:solidFill>
                  <a:srgbClr val="002060"/>
                </a:solidFill>
              </a:rPr>
              <a:t>Etablir une convention de formation</a:t>
            </a:r>
          </a:p>
          <a:p>
            <a:pPr marL="12700" marR="5080">
              <a:spcBef>
                <a:spcPts val="1015"/>
              </a:spcBef>
            </a:pPr>
            <a:r>
              <a:rPr sz="2200" b="1" dirty="0">
                <a:solidFill>
                  <a:srgbClr val="002060"/>
                </a:solidFill>
              </a:rPr>
              <a:t>Un</a:t>
            </a:r>
            <a:r>
              <a:rPr sz="2200" dirty="0">
                <a:solidFill>
                  <a:srgbClr val="002060"/>
                </a:solidFill>
              </a:rPr>
              <a:t>e convention de formation est établie entre l’entreprise et l’organisme de formation et précise les coûts pédagogiques et les frais annexes.</a:t>
            </a:r>
          </a:p>
          <a:p>
            <a:pPr marL="240665" indent="-227965">
              <a:spcBef>
                <a:spcPts val="1900"/>
              </a:spcBef>
              <a:buFont typeface="Wingdings"/>
              <a:buChar char=""/>
              <a:tabLst>
                <a:tab pos="240665" algn="l"/>
              </a:tabLst>
            </a:pPr>
            <a:r>
              <a:rPr sz="2200" b="1" dirty="0">
                <a:solidFill>
                  <a:srgbClr val="002060"/>
                </a:solidFill>
              </a:rPr>
              <a:t>Transmettre le dossier de prise en charge à AKTO</a:t>
            </a:r>
          </a:p>
          <a:p>
            <a:pPr marL="12700" marR="6350">
              <a:spcBef>
                <a:spcPts val="1015"/>
              </a:spcBef>
            </a:pPr>
            <a:r>
              <a:rPr sz="2200" dirty="0">
                <a:solidFill>
                  <a:srgbClr val="002060"/>
                </a:solidFill>
              </a:rPr>
              <a:t>Le contrat d’apprentissage et la convention de formation doivent être transmis à Akto via son espace en ligne avant le début du contrat ou jusqu’à 5 jours ouvrables après.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92AA-A2AA-7396-1D37-DE862442583F}"/>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FA7AA7A6-0FF0-298C-78F1-16BFB13C31BC}"/>
              </a:ext>
            </a:extLst>
          </p:cNvPr>
          <p:cNvSpPr txBox="1">
            <a:spLocks/>
          </p:cNvSpPr>
          <p:nvPr/>
        </p:nvSpPr>
        <p:spPr>
          <a:xfrm>
            <a:off x="3120394" y="413252"/>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endParaRPr lang="fr-FR" sz="4000" dirty="0">
              <a:solidFill>
                <a:srgbClr val="3399FF"/>
              </a:solidFill>
              <a:latin typeface="Calibri Light" panose="020F0302020204030204"/>
            </a:endParaRPr>
          </a:p>
        </p:txBody>
      </p:sp>
      <p:sp>
        <p:nvSpPr>
          <p:cNvPr id="4" name="Titre 3">
            <a:extLst>
              <a:ext uri="{FF2B5EF4-FFF2-40B4-BE49-F238E27FC236}">
                <a16:creationId xmlns:a16="http://schemas.microsoft.com/office/drawing/2014/main" id="{551604B7-0092-8CC4-9292-0E4416175745}"/>
              </a:ext>
            </a:extLst>
          </p:cNvPr>
          <p:cNvSpPr>
            <a:spLocks noGrp="1"/>
          </p:cNvSpPr>
          <p:nvPr>
            <p:ph type="title"/>
          </p:nvPr>
        </p:nvSpPr>
        <p:spPr>
          <a:xfrm>
            <a:off x="3325092" y="5146916"/>
            <a:ext cx="6005945" cy="551963"/>
          </a:xfrm>
        </p:spPr>
        <p:txBody>
          <a:bodyPr>
            <a:normAutofit fontScale="90000"/>
          </a:bodyPr>
          <a:lstStyle/>
          <a:p>
            <a:pPr algn="ctr"/>
            <a:r>
              <a:rPr lang="fr-FR" i="1" dirty="0"/>
              <a:t>pour votre attention</a:t>
            </a:r>
          </a:p>
        </p:txBody>
      </p:sp>
      <p:pic>
        <p:nvPicPr>
          <p:cNvPr id="8" name="Image 7">
            <a:extLst>
              <a:ext uri="{FF2B5EF4-FFF2-40B4-BE49-F238E27FC236}">
                <a16:creationId xmlns:a16="http://schemas.microsoft.com/office/drawing/2014/main" id="{48103373-C356-DBDF-1F79-EBDD1A9C4F99}"/>
              </a:ext>
            </a:extLst>
          </p:cNvPr>
          <p:cNvPicPr>
            <a:picLocks noChangeAspect="1"/>
          </p:cNvPicPr>
          <p:nvPr/>
        </p:nvPicPr>
        <p:blipFill>
          <a:blip r:embed="rId2"/>
          <a:stretch>
            <a:fillRect/>
          </a:stretch>
        </p:blipFill>
        <p:spPr>
          <a:xfrm>
            <a:off x="3325092" y="965215"/>
            <a:ext cx="5755492" cy="3674789"/>
          </a:xfrm>
          <a:prstGeom prst="rect">
            <a:avLst/>
          </a:prstGeom>
        </p:spPr>
      </p:pic>
    </p:spTree>
    <p:extLst>
      <p:ext uri="{BB962C8B-B14F-4D97-AF65-F5344CB8AC3E}">
        <p14:creationId xmlns:p14="http://schemas.microsoft.com/office/powerpoint/2010/main" val="160215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8D8C-0CF1-F97C-7A7A-0DBA6C7B889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FFA5F38-B01B-8977-C992-7B57D0EB5772}"/>
              </a:ext>
            </a:extLst>
          </p:cNvPr>
          <p:cNvPicPr>
            <a:picLocks noChangeAspect="1"/>
          </p:cNvPicPr>
          <p:nvPr/>
        </p:nvPicPr>
        <p:blipFill>
          <a:blip r:embed="rId2"/>
          <a:stretch>
            <a:fillRect/>
          </a:stretch>
        </p:blipFill>
        <p:spPr>
          <a:xfrm>
            <a:off x="239942" y="4782206"/>
            <a:ext cx="3655346" cy="1955931"/>
          </a:xfrm>
          <a:prstGeom prst="rect">
            <a:avLst/>
          </a:prstGeom>
        </p:spPr>
      </p:pic>
      <p:sp>
        <p:nvSpPr>
          <p:cNvPr id="5" name="object 2">
            <a:extLst>
              <a:ext uri="{FF2B5EF4-FFF2-40B4-BE49-F238E27FC236}">
                <a16:creationId xmlns:a16="http://schemas.microsoft.com/office/drawing/2014/main" id="{FE6DFEC5-F001-90C8-58D9-C35456EFC806}"/>
              </a:ext>
            </a:extLst>
          </p:cNvPr>
          <p:cNvSpPr txBox="1">
            <a:spLocks noGrp="1"/>
          </p:cNvSpPr>
          <p:nvPr>
            <p:ph type="title"/>
          </p:nvPr>
        </p:nvSpPr>
        <p:spPr>
          <a:xfrm>
            <a:off x="3168968" y="307794"/>
            <a:ext cx="8291512" cy="628377"/>
          </a:xfrm>
          <a:prstGeom prst="rect">
            <a:avLst/>
          </a:prstGeom>
        </p:spPr>
        <p:txBody>
          <a:bodyPr vert="horz" wrap="square" lIns="0" tIns="12700" rIns="0" bIns="0" rtlCol="0">
            <a:spAutoFit/>
          </a:bodyPr>
          <a:lstStyle/>
          <a:p>
            <a:pPr marL="12700">
              <a:lnSpc>
                <a:spcPct val="100000"/>
              </a:lnSpc>
              <a:spcBef>
                <a:spcPts val="100"/>
              </a:spcBef>
            </a:pPr>
            <a:r>
              <a:rPr sz="4000" spc="-145" dirty="0"/>
              <a:t>Analyser</a:t>
            </a:r>
            <a:r>
              <a:rPr sz="4000" spc="-275" dirty="0"/>
              <a:t> </a:t>
            </a:r>
            <a:r>
              <a:rPr sz="4000" spc="-240" dirty="0"/>
              <a:t>les</a:t>
            </a:r>
            <a:r>
              <a:rPr sz="4000" spc="-275" dirty="0"/>
              <a:t> </a:t>
            </a:r>
            <a:r>
              <a:rPr sz="4000" spc="-145" dirty="0"/>
              <a:t>besoins</a:t>
            </a:r>
            <a:r>
              <a:rPr sz="4000" spc="-295" dirty="0"/>
              <a:t> </a:t>
            </a:r>
            <a:r>
              <a:rPr sz="4000" spc="204" dirty="0"/>
              <a:t>de </a:t>
            </a:r>
            <a:r>
              <a:rPr sz="4000" spc="-20" dirty="0"/>
              <a:t>l’établissement</a:t>
            </a:r>
          </a:p>
        </p:txBody>
      </p:sp>
      <p:sp>
        <p:nvSpPr>
          <p:cNvPr id="8" name="ZoneTexte 7">
            <a:extLst>
              <a:ext uri="{FF2B5EF4-FFF2-40B4-BE49-F238E27FC236}">
                <a16:creationId xmlns:a16="http://schemas.microsoft.com/office/drawing/2014/main" id="{C6B4578D-ADC8-8AED-D55F-7E8B57E60EFA}"/>
              </a:ext>
            </a:extLst>
          </p:cNvPr>
          <p:cNvSpPr txBox="1"/>
          <p:nvPr/>
        </p:nvSpPr>
        <p:spPr>
          <a:xfrm>
            <a:off x="863600" y="1146320"/>
            <a:ext cx="10464799" cy="4154984"/>
          </a:xfrm>
          <a:prstGeom prst="rect">
            <a:avLst/>
          </a:prstGeom>
          <a:noFill/>
        </p:spPr>
        <p:txBody>
          <a:bodyPr wrap="square">
            <a:spAutoFit/>
          </a:bodyPr>
          <a:lstStyle/>
          <a:p>
            <a:pPr marL="285750" indent="-285750" algn="just">
              <a:buFont typeface="Wingdings" panose="05000000000000000000" pitchFamily="2" charset="2"/>
              <a:buChar char="Ø"/>
            </a:pPr>
            <a:r>
              <a:rPr lang="fr-FR" sz="2200" dirty="0">
                <a:solidFill>
                  <a:srgbClr val="002060"/>
                </a:solidFill>
              </a:rPr>
              <a:t>Le besoin est lié à</a:t>
            </a:r>
          </a:p>
          <a:p>
            <a:pPr algn="just"/>
            <a:endParaRPr lang="fr-FR" sz="2200" dirty="0">
              <a:solidFill>
                <a:srgbClr val="002060"/>
              </a:solidFill>
            </a:endParaRPr>
          </a:p>
          <a:p>
            <a:pPr marL="803275" marR="0" lvl="0" indent="-265113" algn="just" defTabSz="914400" rtl="0" eaLnBrk="1" fontAlgn="auto" latinLnBrk="0" hangingPunct="1">
              <a:lnSpc>
                <a:spcPct val="100000"/>
              </a:lnSpc>
              <a:spcBef>
                <a:spcPts val="0"/>
              </a:spcBef>
              <a:spcAft>
                <a:spcPts val="0"/>
              </a:spcAft>
              <a:buClrTx/>
              <a:buSzTx/>
              <a:buFontTx/>
              <a:buBlip>
                <a:blip r:embed="rId3"/>
              </a:buBlip>
              <a:tabLst/>
              <a:defRPr/>
            </a:pPr>
            <a:r>
              <a:rPr lang="fr-FR" sz="2200" dirty="0">
                <a:solidFill>
                  <a:srgbClr val="002060"/>
                </a:solidFill>
              </a:rPr>
              <a:t>Un remplacement (maladie, temps partiel thérapeutique, congé maternité, congé parental…)</a:t>
            </a:r>
          </a:p>
          <a:p>
            <a:pPr marL="803275" marR="0" lvl="0" indent="-265113" algn="just" defTabSz="914400" rtl="0" eaLnBrk="1" fontAlgn="auto" latinLnBrk="0" hangingPunct="1">
              <a:lnSpc>
                <a:spcPct val="100000"/>
              </a:lnSpc>
              <a:spcBef>
                <a:spcPts val="0"/>
              </a:spcBef>
              <a:spcAft>
                <a:spcPts val="0"/>
              </a:spcAft>
              <a:buClrTx/>
              <a:buSzTx/>
              <a:buFontTx/>
              <a:buBlip>
                <a:blip r:embed="rId3"/>
              </a:buBlip>
              <a:tabLst/>
              <a:defRPr/>
            </a:pPr>
            <a:r>
              <a:rPr lang="fr-FR" sz="2200" dirty="0">
                <a:solidFill>
                  <a:srgbClr val="002060"/>
                </a:solidFill>
                <a:effectLst/>
              </a:rPr>
              <a:t>Une création de poste (changement d’organigramme, changement de fiche de poste, réorganisation, manque de compétences spécifiques…)</a:t>
            </a:r>
          </a:p>
          <a:p>
            <a:pPr marL="803275" marR="0" lvl="0" indent="-265113" algn="just" defTabSz="914400" rtl="0" eaLnBrk="1" fontAlgn="auto" latinLnBrk="0" hangingPunct="1">
              <a:lnSpc>
                <a:spcPct val="100000"/>
              </a:lnSpc>
              <a:spcBef>
                <a:spcPts val="0"/>
              </a:spcBef>
              <a:spcAft>
                <a:spcPts val="0"/>
              </a:spcAft>
              <a:buClrTx/>
              <a:buSzTx/>
              <a:buFontTx/>
              <a:buBlip>
                <a:blip r:embed="rId3"/>
              </a:buBlip>
              <a:tabLst/>
              <a:defRPr/>
            </a:pPr>
            <a:r>
              <a:rPr lang="fr-FR" sz="2200" dirty="0">
                <a:solidFill>
                  <a:srgbClr val="002060"/>
                </a:solidFill>
              </a:rPr>
              <a:t>Un accroissement temporaire d’activité (augmentation des effectifs maternelle en cours d’année,…)</a:t>
            </a:r>
          </a:p>
          <a:p>
            <a:pPr marL="285750" marR="0" lvl="0" indent="-285750" algn="just" fontAlgn="auto">
              <a:lnSpc>
                <a:spcPct val="100000"/>
              </a:lnSpc>
              <a:spcBef>
                <a:spcPts val="0"/>
              </a:spcBef>
              <a:spcAft>
                <a:spcPts val="0"/>
              </a:spcAft>
              <a:buClrTx/>
              <a:buSzTx/>
              <a:buFont typeface="Wingdings" panose="05000000000000000000" pitchFamily="2" charset="2"/>
              <a:buChar char="Ø"/>
              <a:tabLst/>
              <a:defRPr/>
            </a:pPr>
            <a:endParaRPr lang="fr-FR" sz="2200" dirty="0">
              <a:solidFill>
                <a:srgbClr val="002060"/>
              </a:solidFill>
            </a:endParaRPr>
          </a:p>
          <a:p>
            <a:pPr marL="285750" indent="-285750" algn="just">
              <a:buFont typeface="Wingdings" panose="05000000000000000000" pitchFamily="2" charset="2"/>
              <a:buChar char="Ø"/>
            </a:pPr>
            <a:r>
              <a:rPr lang="fr-FR" sz="2200" dirty="0">
                <a:solidFill>
                  <a:srgbClr val="002060"/>
                </a:solidFill>
              </a:rPr>
              <a:t>Le recrutement est-il la seule solution ?</a:t>
            </a:r>
          </a:p>
          <a:p>
            <a:pPr marL="285750" indent="-285750" algn="just">
              <a:buFont typeface="Wingdings" panose="05000000000000000000" pitchFamily="2" charset="2"/>
              <a:buChar char="Ø"/>
            </a:pPr>
            <a:endParaRPr lang="fr-FR" sz="2200" dirty="0">
              <a:solidFill>
                <a:srgbClr val="002060"/>
              </a:solidFill>
            </a:endParaRPr>
          </a:p>
          <a:p>
            <a:pPr marL="285750" indent="-285750" algn="just">
              <a:buFont typeface="Wingdings" panose="05000000000000000000" pitchFamily="2" charset="2"/>
              <a:buChar char="Ø"/>
            </a:pPr>
            <a:r>
              <a:rPr lang="fr-FR" sz="2200" dirty="0">
                <a:solidFill>
                  <a:srgbClr val="002060"/>
                </a:solidFill>
              </a:rPr>
              <a:t>Quel type de contrat est le plus adapté ?</a:t>
            </a:r>
          </a:p>
        </p:txBody>
      </p:sp>
    </p:spTree>
    <p:extLst>
      <p:ext uri="{BB962C8B-B14F-4D97-AF65-F5344CB8AC3E}">
        <p14:creationId xmlns:p14="http://schemas.microsoft.com/office/powerpoint/2010/main" val="34526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3881006" y="633412"/>
            <a:ext cx="4681970" cy="576263"/>
          </a:xfrm>
        </p:spPr>
        <p:txBody>
          <a:bodyPr>
            <a:normAutofit fontScale="90000"/>
          </a:bodyPr>
          <a:lstStyle/>
          <a:p>
            <a:r>
              <a:t>La Fiche de poste</a:t>
            </a:r>
            <a:endParaRPr lang="fr-FR" dirty="0"/>
          </a:p>
        </p:txBody>
      </p:sp>
      <p:sp>
        <p:nvSpPr>
          <p:cNvPr id="6" name="Rectangle 5"/>
          <p:cNvSpPr/>
          <p:nvPr/>
        </p:nvSpPr>
        <p:spPr>
          <a:xfrm>
            <a:off x="4952365" y="5953776"/>
            <a:ext cx="2543810" cy="369332"/>
          </a:xfrm>
          <a:prstGeom prst="rect">
            <a:avLst/>
          </a:prstGeom>
        </p:spPr>
        <p:txBody>
          <a:bodyPr wrap="square">
            <a:spAutoFit/>
          </a:bodyPr>
          <a:lstStyle/>
          <a:p>
            <a:r>
              <a:rPr lang="fr-FR" dirty="0">
                <a:hlinkClick r:id="rId3"/>
              </a:rPr>
              <a:t>Créer une Fiche de Poste</a:t>
            </a:r>
            <a:endParaRPr lang="fr-FR" dirty="0"/>
          </a:p>
        </p:txBody>
      </p:sp>
      <p:pic>
        <p:nvPicPr>
          <p:cNvPr id="2051" name="Picture 3"/>
          <p:cNvPicPr>
            <a:picLocks noChangeAspect="1" noChangeArrowheads="1"/>
          </p:cNvPicPr>
          <p:nvPr/>
        </p:nvPicPr>
        <p:blipFill>
          <a:blip r:embed="rId4"/>
          <a:srcRect/>
          <a:stretch>
            <a:fillRect/>
          </a:stretch>
        </p:blipFill>
        <p:spPr bwMode="auto">
          <a:xfrm>
            <a:off x="7496175" y="1628774"/>
            <a:ext cx="2857500" cy="2742045"/>
          </a:xfrm>
          <a:prstGeom prst="rect">
            <a:avLst/>
          </a:prstGeom>
          <a:noFill/>
          <a:ln w="9525">
            <a:noFill/>
            <a:miter lim="800000"/>
            <a:headEnd/>
            <a:tailEnd/>
          </a:ln>
          <a:effectLst/>
        </p:spPr>
      </p:pic>
      <p:grpSp>
        <p:nvGrpSpPr>
          <p:cNvPr id="19" name="Groupe 18"/>
          <p:cNvGrpSpPr/>
          <p:nvPr/>
        </p:nvGrpSpPr>
        <p:grpSpPr>
          <a:xfrm>
            <a:off x="2103120" y="1381123"/>
            <a:ext cx="8737600" cy="4401205"/>
            <a:chOff x="2069448" y="1381123"/>
            <a:chExt cx="6865002" cy="4401205"/>
          </a:xfrm>
        </p:grpSpPr>
        <p:sp>
          <p:nvSpPr>
            <p:cNvPr id="8" name="ZoneTexte 7"/>
            <p:cNvSpPr txBox="1"/>
            <p:nvPr/>
          </p:nvSpPr>
          <p:spPr>
            <a:xfrm>
              <a:off x="2647950" y="1381123"/>
              <a:ext cx="6286500" cy="4401205"/>
            </a:xfrm>
            <a:prstGeom prst="rect">
              <a:avLst/>
            </a:prstGeom>
            <a:noFill/>
          </p:spPr>
          <p:txBody>
            <a:bodyPr wrap="square" rtlCol="0">
              <a:spAutoFit/>
            </a:bodyPr>
            <a:lstStyle/>
            <a:p>
              <a:pPr algn="l">
                <a:lnSpc>
                  <a:spcPct val="200000"/>
                </a:lnSpc>
              </a:pPr>
              <a:r>
                <a:rPr lang="fr-FR" dirty="0"/>
                <a:t>Description du poste</a:t>
              </a:r>
            </a:p>
            <a:p>
              <a:pPr algn="l">
                <a:lnSpc>
                  <a:spcPct val="200000"/>
                </a:lnSpc>
              </a:pPr>
              <a:r>
                <a:rPr lang="fr-FR" dirty="0"/>
                <a:t>Relations hiérarchiques</a:t>
              </a:r>
            </a:p>
            <a:p>
              <a:pPr algn="l">
                <a:lnSpc>
                  <a:spcPct val="200000"/>
                </a:lnSpc>
              </a:pPr>
              <a:r>
                <a:rPr lang="fr-FR" dirty="0"/>
                <a:t>Service de rattachement</a:t>
              </a:r>
            </a:p>
            <a:p>
              <a:pPr algn="l">
                <a:lnSpc>
                  <a:spcPct val="200000"/>
                </a:lnSpc>
              </a:pPr>
              <a:r>
                <a:rPr lang="fr-FR" dirty="0"/>
                <a:t>Activités et compétences</a:t>
              </a:r>
            </a:p>
            <a:p>
              <a:pPr algn="l">
                <a:lnSpc>
                  <a:spcPct val="200000"/>
                </a:lnSpc>
              </a:pPr>
              <a:r>
                <a:rPr lang="fr-FR" dirty="0"/>
                <a:t>Compétences transférables</a:t>
              </a:r>
            </a:p>
            <a:p>
              <a:pPr algn="l">
                <a:lnSpc>
                  <a:spcPct val="200000"/>
                </a:lnSpc>
              </a:pPr>
              <a:r>
                <a:rPr lang="fr-FR" dirty="0"/>
                <a:t>Savoir-être</a:t>
              </a:r>
            </a:p>
            <a:p>
              <a:pPr algn="l">
                <a:spcBef>
                  <a:spcPts val="1200"/>
                </a:spcBef>
              </a:pPr>
              <a:r>
                <a:rPr lang="fr-FR" dirty="0"/>
                <a:t>Document de base servant à la création de l’offre d’emploi et pouvant être adapté une fois l’embauche effectuée en fonction des compétences du salarié</a:t>
              </a:r>
            </a:p>
          </p:txBody>
        </p:sp>
        <p:sp>
          <p:nvSpPr>
            <p:cNvPr id="9" name="Flèche : droite 3">
              <a:extLst>
                <a:ext uri="{FF2B5EF4-FFF2-40B4-BE49-F238E27FC236}">
                  <a16:creationId xmlns:a16="http://schemas.microsoft.com/office/drawing/2014/main" id="{40EE2B51-0FDB-2EDC-2616-EBFB606756E9}"/>
                </a:ext>
              </a:extLst>
            </p:cNvPr>
            <p:cNvSpPr/>
            <p:nvPr/>
          </p:nvSpPr>
          <p:spPr>
            <a:xfrm>
              <a:off x="2107548" y="1677549"/>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4">
              <a:extLst>
                <a:ext uri="{FF2B5EF4-FFF2-40B4-BE49-F238E27FC236}">
                  <a16:creationId xmlns:a16="http://schemas.microsoft.com/office/drawing/2014/main" id="{00A67424-3F1F-727F-9242-4DC27A73D432}"/>
                </a:ext>
              </a:extLst>
            </p:cNvPr>
            <p:cNvSpPr/>
            <p:nvPr/>
          </p:nvSpPr>
          <p:spPr>
            <a:xfrm>
              <a:off x="2117073" y="2210292"/>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 droite 5">
              <a:extLst>
                <a:ext uri="{FF2B5EF4-FFF2-40B4-BE49-F238E27FC236}">
                  <a16:creationId xmlns:a16="http://schemas.microsoft.com/office/drawing/2014/main" id="{4C20021D-D114-A0E0-A374-BE5292D87131}"/>
                </a:ext>
              </a:extLst>
            </p:cNvPr>
            <p:cNvSpPr/>
            <p:nvPr/>
          </p:nvSpPr>
          <p:spPr>
            <a:xfrm>
              <a:off x="2098023" y="2762471"/>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droite 3">
              <a:extLst>
                <a:ext uri="{FF2B5EF4-FFF2-40B4-BE49-F238E27FC236}">
                  <a16:creationId xmlns:a16="http://schemas.microsoft.com/office/drawing/2014/main" id="{40EE2B51-0FDB-2EDC-2616-EBFB606756E9}"/>
                </a:ext>
              </a:extLst>
            </p:cNvPr>
            <p:cNvSpPr/>
            <p:nvPr/>
          </p:nvSpPr>
          <p:spPr>
            <a:xfrm>
              <a:off x="2098023" y="3287274"/>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4">
              <a:extLst>
                <a:ext uri="{FF2B5EF4-FFF2-40B4-BE49-F238E27FC236}">
                  <a16:creationId xmlns:a16="http://schemas.microsoft.com/office/drawing/2014/main" id="{00A67424-3F1F-727F-9242-4DC27A73D432}"/>
                </a:ext>
              </a:extLst>
            </p:cNvPr>
            <p:cNvSpPr/>
            <p:nvPr/>
          </p:nvSpPr>
          <p:spPr>
            <a:xfrm>
              <a:off x="2126598" y="3867642"/>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lèche : droite 5">
              <a:extLst>
                <a:ext uri="{FF2B5EF4-FFF2-40B4-BE49-F238E27FC236}">
                  <a16:creationId xmlns:a16="http://schemas.microsoft.com/office/drawing/2014/main" id="{4C20021D-D114-A0E0-A374-BE5292D87131}"/>
                </a:ext>
              </a:extLst>
            </p:cNvPr>
            <p:cNvSpPr/>
            <p:nvPr/>
          </p:nvSpPr>
          <p:spPr>
            <a:xfrm>
              <a:off x="2098023" y="4381721"/>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 droite 3">
              <a:extLst>
                <a:ext uri="{FF2B5EF4-FFF2-40B4-BE49-F238E27FC236}">
                  <a16:creationId xmlns:a16="http://schemas.microsoft.com/office/drawing/2014/main" id="{40EE2B51-0FDB-2EDC-2616-EBFB606756E9}"/>
                </a:ext>
              </a:extLst>
            </p:cNvPr>
            <p:cNvSpPr/>
            <p:nvPr/>
          </p:nvSpPr>
          <p:spPr>
            <a:xfrm>
              <a:off x="2069448" y="4944624"/>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7852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3EAB-209F-BF15-B1C5-6F8CFE2C322F}"/>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796A02B6-9337-19E8-1279-7650111828D5}"/>
              </a:ext>
            </a:extLst>
          </p:cNvPr>
          <p:cNvSpPr txBox="1">
            <a:spLocks noGrp="1"/>
          </p:cNvSpPr>
          <p:nvPr>
            <p:ph type="title"/>
          </p:nvPr>
        </p:nvSpPr>
        <p:spPr>
          <a:xfrm>
            <a:off x="4367848" y="338274"/>
            <a:ext cx="2612072" cy="628377"/>
          </a:xfrm>
          <a:prstGeom prst="rect">
            <a:avLst/>
          </a:prstGeom>
        </p:spPr>
        <p:txBody>
          <a:bodyPr vert="horz" wrap="square" lIns="0" tIns="12700" rIns="0" bIns="0" rtlCol="0">
            <a:spAutoFit/>
          </a:bodyPr>
          <a:lstStyle/>
          <a:p>
            <a:pPr marL="12700">
              <a:lnSpc>
                <a:spcPct val="100000"/>
              </a:lnSpc>
              <a:spcBef>
                <a:spcPts val="100"/>
              </a:spcBef>
            </a:pPr>
            <a:r>
              <a:rPr sz="4000" spc="-270" dirty="0"/>
              <a:t>En</a:t>
            </a:r>
            <a:r>
              <a:rPr sz="4000" spc="-310" dirty="0"/>
              <a:t> </a:t>
            </a:r>
            <a:r>
              <a:rPr sz="4000" spc="-140" dirty="0"/>
              <a:t>résumé</a:t>
            </a:r>
          </a:p>
        </p:txBody>
      </p:sp>
      <p:sp>
        <p:nvSpPr>
          <p:cNvPr id="10" name="ZoneTexte 9">
            <a:extLst>
              <a:ext uri="{FF2B5EF4-FFF2-40B4-BE49-F238E27FC236}">
                <a16:creationId xmlns:a16="http://schemas.microsoft.com/office/drawing/2014/main" id="{6A2E8B89-F586-ACB5-A727-D6CF6AA53D6B}"/>
              </a:ext>
            </a:extLst>
          </p:cNvPr>
          <p:cNvSpPr txBox="1"/>
          <p:nvPr/>
        </p:nvSpPr>
        <p:spPr>
          <a:xfrm>
            <a:off x="1154436" y="1190297"/>
            <a:ext cx="10464799" cy="4764253"/>
          </a:xfrm>
          <a:prstGeom prst="rect">
            <a:avLst/>
          </a:prstGeom>
          <a:noFill/>
        </p:spPr>
        <p:txBody>
          <a:bodyPr wrap="square">
            <a:spAutoFit/>
          </a:bodyPr>
          <a:lstStyle/>
          <a:p>
            <a:pPr marL="355600" indent="-342900">
              <a:lnSpc>
                <a:spcPct val="100000"/>
              </a:lnSpc>
              <a:spcBef>
                <a:spcPts val="1220"/>
              </a:spcBef>
              <a:buFont typeface="Wingdings" panose="05000000000000000000" pitchFamily="2" charset="2"/>
              <a:buChar char="Ø"/>
              <a:tabLst>
                <a:tab pos="354965" algn="l"/>
              </a:tabLst>
            </a:pPr>
            <a:r>
              <a:rPr lang="fr-FR" sz="2200" dirty="0">
                <a:solidFill>
                  <a:srgbClr val="002060"/>
                </a:solidFill>
              </a:rPr>
              <a:t>Points clefs à retenir:</a:t>
            </a:r>
          </a:p>
          <a:p>
            <a:pPr marL="803275" lvl="0" indent="-265113" algn="just">
              <a:lnSpc>
                <a:spcPct val="150000"/>
              </a:lnSpc>
              <a:buBlip>
                <a:blip r:embed="rId2"/>
              </a:buBlip>
              <a:defRPr/>
            </a:pPr>
            <a:r>
              <a:rPr lang="fr-FR" sz="2200" dirty="0">
                <a:solidFill>
                  <a:srgbClr val="002060"/>
                </a:solidFill>
              </a:rPr>
              <a:t>Une fiche de poste bien rédigée est claire, précise et complète</a:t>
            </a:r>
          </a:p>
          <a:p>
            <a:pPr marL="803275" marR="0" lvl="0" indent="-265113" algn="just" defTabSz="914400" rtl="0" eaLnBrk="1" fontAlgn="auto" latinLnBrk="0" hangingPunct="1">
              <a:lnSpc>
                <a:spcPct val="150000"/>
              </a:lnSpc>
              <a:spcBef>
                <a:spcPts val="0"/>
              </a:spcBef>
              <a:spcAft>
                <a:spcPts val="0"/>
              </a:spcAft>
              <a:buClrTx/>
              <a:buSzTx/>
              <a:buFontTx/>
              <a:buBlip>
                <a:blip r:embed="rId2"/>
              </a:buBlip>
              <a:tabLst/>
              <a:defRPr/>
            </a:pPr>
            <a:r>
              <a:rPr lang="fr-FR" sz="2200" dirty="0">
                <a:solidFill>
                  <a:srgbClr val="002060"/>
                </a:solidFill>
                <a:effectLst/>
              </a:rPr>
              <a:t>Elle facilite toutes les étapes du recrutement</a:t>
            </a:r>
          </a:p>
          <a:p>
            <a:pPr marL="803275" marR="0" lvl="0" indent="-265113" algn="just" defTabSz="914400" rtl="0" eaLnBrk="1" fontAlgn="auto" latinLnBrk="0" hangingPunct="1">
              <a:lnSpc>
                <a:spcPct val="150000"/>
              </a:lnSpc>
              <a:spcBef>
                <a:spcPts val="0"/>
              </a:spcBef>
              <a:spcAft>
                <a:spcPts val="0"/>
              </a:spcAft>
              <a:buClrTx/>
              <a:buSzTx/>
              <a:buFontTx/>
              <a:buBlip>
                <a:blip r:embed="rId2"/>
              </a:buBlip>
              <a:tabLst/>
              <a:defRPr/>
            </a:pPr>
            <a:r>
              <a:rPr lang="fr-FR" sz="2200" dirty="0">
                <a:solidFill>
                  <a:srgbClr val="002060"/>
                </a:solidFill>
              </a:rPr>
              <a:t>Elle doit refléter les besoins réels et les spécificités de l’établissement</a:t>
            </a:r>
          </a:p>
          <a:p>
            <a:pPr marL="803275" marR="0" lvl="0" indent="-265113" algn="just" defTabSz="914400" rtl="0" eaLnBrk="1" fontAlgn="auto" latinLnBrk="0" hangingPunct="1">
              <a:lnSpc>
                <a:spcPct val="150000"/>
              </a:lnSpc>
              <a:spcBef>
                <a:spcPts val="0"/>
              </a:spcBef>
              <a:spcAft>
                <a:spcPts val="0"/>
              </a:spcAft>
              <a:buClrTx/>
              <a:buSzTx/>
              <a:buFontTx/>
              <a:buBlip>
                <a:blip r:embed="rId2"/>
              </a:buBlip>
              <a:tabLst/>
              <a:defRPr/>
            </a:pPr>
            <a:r>
              <a:rPr lang="fr-FR" sz="2200" dirty="0">
                <a:solidFill>
                  <a:srgbClr val="002060"/>
                </a:solidFill>
              </a:rPr>
              <a:t>Principe de non-discrimination</a:t>
            </a:r>
          </a:p>
          <a:p>
            <a:pPr marL="285750" marR="0" lvl="0" indent="-285750" algn="just" fontAlgn="auto">
              <a:lnSpc>
                <a:spcPct val="100000"/>
              </a:lnSpc>
              <a:spcBef>
                <a:spcPts val="0"/>
              </a:spcBef>
              <a:spcAft>
                <a:spcPts val="0"/>
              </a:spcAft>
              <a:buClrTx/>
              <a:buSzTx/>
              <a:buFont typeface="Wingdings" panose="05000000000000000000" pitchFamily="2" charset="2"/>
              <a:buChar char="Ø"/>
              <a:tabLst/>
              <a:defRPr/>
            </a:pPr>
            <a:endParaRPr lang="fr-FR" sz="2200" dirty="0">
              <a:solidFill>
                <a:srgbClr val="002060"/>
              </a:solidFill>
            </a:endParaRPr>
          </a:p>
          <a:p>
            <a:pPr marL="355600" indent="-342900">
              <a:lnSpc>
                <a:spcPct val="100000"/>
              </a:lnSpc>
              <a:spcBef>
                <a:spcPts val="1220"/>
              </a:spcBef>
              <a:buFont typeface="Wingdings" panose="05000000000000000000" pitchFamily="2" charset="2"/>
              <a:buChar char="Ø"/>
              <a:tabLst>
                <a:tab pos="354965" algn="l"/>
              </a:tabLst>
            </a:pPr>
            <a:r>
              <a:rPr lang="fr-FR" sz="2200" dirty="0">
                <a:solidFill>
                  <a:srgbClr val="002060"/>
                </a:solidFill>
              </a:rPr>
              <a:t>Conseils pratiques :</a:t>
            </a:r>
          </a:p>
          <a:p>
            <a:pPr marL="803275" lvl="0" indent="-265113" algn="just">
              <a:lnSpc>
                <a:spcPct val="150000"/>
              </a:lnSpc>
              <a:buBlip>
                <a:blip r:embed="rId2"/>
              </a:buBlip>
              <a:defRPr/>
            </a:pPr>
            <a:r>
              <a:rPr lang="fr-FR" sz="2200" dirty="0">
                <a:solidFill>
                  <a:srgbClr val="002060"/>
                </a:solidFill>
              </a:rPr>
              <a:t>S’appuyer sur les outils du référentiel des fonctions</a:t>
            </a:r>
          </a:p>
          <a:p>
            <a:pPr marL="803275" lvl="0" indent="-265113" algn="just">
              <a:lnSpc>
                <a:spcPct val="150000"/>
              </a:lnSpc>
              <a:buBlip>
                <a:blip r:embed="rId2"/>
              </a:buBlip>
              <a:defRPr/>
            </a:pPr>
            <a:r>
              <a:rPr lang="fr-FR" sz="2200" dirty="0">
                <a:solidFill>
                  <a:srgbClr val="002060"/>
                </a:solidFill>
              </a:rPr>
              <a:t>Collaborer avec les équipes (pédagogique et OGEC) pour s’assurer que la fiche de poste est réaliste et pertinente</a:t>
            </a:r>
          </a:p>
        </p:txBody>
      </p:sp>
    </p:spTree>
    <p:extLst>
      <p:ext uri="{BB962C8B-B14F-4D97-AF65-F5344CB8AC3E}">
        <p14:creationId xmlns:p14="http://schemas.microsoft.com/office/powerpoint/2010/main" val="1583582947"/>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résentation PPt Udogec.potx" id="{0391B55D-0418-4E9B-935E-A4CF5F7D22C9}" vid="{B3709809-24C0-4E3A-A287-41B9D5B4B53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C2C7AF9356C441AC4AAEF4008DC6DF" ma:contentTypeVersion="13" ma:contentTypeDescription="Crée un document." ma:contentTypeScope="" ma:versionID="e0b9607e3dd80d7d87a84d19c92467dd">
  <xsd:schema xmlns:xsd="http://www.w3.org/2001/XMLSchema" xmlns:xs="http://www.w3.org/2001/XMLSchema" xmlns:p="http://schemas.microsoft.com/office/2006/metadata/properties" xmlns:ns2="55e91440-ae9f-4de1-bb93-f58540235928" xmlns:ns3="00e1fa7a-11bd-4654-a64a-c0fbac5d29d5" targetNamespace="http://schemas.microsoft.com/office/2006/metadata/properties" ma:root="true" ma:fieldsID="28deb63bfe99b1e74496ddd297a27e43" ns2:_="" ns3:_="">
    <xsd:import namespace="55e91440-ae9f-4de1-bb93-f58540235928"/>
    <xsd:import namespace="00e1fa7a-11bd-4654-a64a-c0fbac5d29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91440-ae9f-4de1-bb93-f58540235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fdf02776-3e83-45ae-bba6-010283ecdd7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1fa7a-11bd-4654-a64a-c0fbac5d29d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be1ea8-f5ae-4ed7-b75f-61ac156ed371}" ma:internalName="TaxCatchAll" ma:showField="CatchAllData" ma:web="00e1fa7a-11bd-4654-a64a-c0fbac5d29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e91440-ae9f-4de1-bb93-f58540235928">
      <Terms xmlns="http://schemas.microsoft.com/office/infopath/2007/PartnerControls"/>
    </lcf76f155ced4ddcb4097134ff3c332f>
    <TaxCatchAll xmlns="00e1fa7a-11bd-4654-a64a-c0fbac5d29d5" xsi:nil="true"/>
  </documentManagement>
</p:properties>
</file>

<file path=customXml/itemProps1.xml><?xml version="1.0" encoding="utf-8"?>
<ds:datastoreItem xmlns:ds="http://schemas.openxmlformats.org/officeDocument/2006/customXml" ds:itemID="{7E363D4D-BD19-431B-AF45-AD61BFBE4D54}">
  <ds:schemaRefs>
    <ds:schemaRef ds:uri="http://schemas.microsoft.com/sharepoint/v3/contenttype/forms"/>
  </ds:schemaRefs>
</ds:datastoreItem>
</file>

<file path=customXml/itemProps2.xml><?xml version="1.0" encoding="utf-8"?>
<ds:datastoreItem xmlns:ds="http://schemas.openxmlformats.org/officeDocument/2006/customXml" ds:itemID="{B2232354-AD37-4088-9AD9-198574567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91440-ae9f-4de1-bb93-f58540235928"/>
    <ds:schemaRef ds:uri="00e1fa7a-11bd-4654-a64a-c0fbac5d29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4A4D16-477F-41A7-ABD6-A2E2A8612DCE}">
  <ds:schemaRefs>
    <ds:schemaRef ds:uri="http://schemas.openxmlformats.org/package/2006/metadata/core-properties"/>
    <ds:schemaRef ds:uri="55e91440-ae9f-4de1-bb93-f58540235928"/>
    <ds:schemaRef ds:uri="00e1fa7a-11bd-4654-a64a-c0fbac5d29d5"/>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Présentation PPt Udogec</Template>
  <TotalTime>6343</TotalTime>
  <Words>5067</Words>
  <Application>Microsoft Office PowerPoint</Application>
  <PresentationFormat>Grand écran</PresentationFormat>
  <Paragraphs>619</Paragraphs>
  <Slides>64</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64</vt:i4>
      </vt:variant>
    </vt:vector>
  </HeadingPairs>
  <TitlesOfParts>
    <vt:vector size="73" baseType="lpstr">
      <vt:lpstr>Arial</vt:lpstr>
      <vt:lpstr>Arial MT</vt:lpstr>
      <vt:lpstr>Berlin Sans FB</vt:lpstr>
      <vt:lpstr>Berlin Sans FB Demi</vt:lpstr>
      <vt:lpstr>Calibri</vt:lpstr>
      <vt:lpstr>Calibri Light</vt:lpstr>
      <vt:lpstr>Tahoma</vt:lpstr>
      <vt:lpstr>Wingdings</vt:lpstr>
      <vt:lpstr>Conception personnalisée</vt:lpstr>
      <vt:lpstr>JOURNEE 7 MAI </vt:lpstr>
      <vt:lpstr>SOMMAIRE</vt:lpstr>
      <vt:lpstr>1. CUI - ARRETE PREFECTORAL</vt:lpstr>
      <vt:lpstr>CUI -  NOUVEL ARRETE PREFECTORAL</vt:lpstr>
      <vt:lpstr>2. PREPARER SA RENTREE RH 2025</vt:lpstr>
      <vt:lpstr>Méthodologie de recrutement </vt:lpstr>
      <vt:lpstr>Analyser les besoins de l’établissement</vt:lpstr>
      <vt:lpstr>La Fiche de poste</vt:lpstr>
      <vt:lpstr>En résumé</vt:lpstr>
      <vt:lpstr>L’offre d’emploi</vt:lpstr>
      <vt:lpstr>Présentation PowerPoint</vt:lpstr>
      <vt:lpstr>Non-discrimination</vt:lpstr>
      <vt:lpstr>Processus de recrutement  : Au préalable</vt:lpstr>
      <vt:lpstr>Processus de recrutement  : Au préalable</vt:lpstr>
      <vt:lpstr>Le Dossier du Salarié</vt:lpstr>
      <vt:lpstr>Les différentes étapes</vt:lpstr>
      <vt:lpstr>Durées maximales de travail</vt:lpstr>
      <vt:lpstr>Temps de pause et de repos</vt:lpstr>
      <vt:lpstr>Temps de pause et de repos</vt:lpstr>
      <vt:lpstr>Temps de pause et de repos</vt:lpstr>
      <vt:lpstr>Repos</vt:lpstr>
      <vt:lpstr>Présentation PowerPoint</vt:lpstr>
      <vt:lpstr>Présentation PowerPoint</vt:lpstr>
      <vt:lpstr>Durée minimale</vt:lpstr>
      <vt:lpstr>Interruption d’activité pour les salariés à temps partiel</vt:lpstr>
      <vt:lpstr>Priorité d’emploi</vt:lpstr>
      <vt:lpstr>Majoration des heures complémentaires</vt:lpstr>
      <vt:lpstr>Temps de travail inférieur à 24 heures</vt:lpstr>
      <vt:lpstr>La Fiche de Classification</vt:lpstr>
      <vt:lpstr>La Fiche de classification</vt:lpstr>
      <vt:lpstr>Les fonctions définissant le poste permettent également de définir la durée annuelle effective de travail du salarié et le nombre de jours de congés payés</vt:lpstr>
      <vt:lpstr>Présentation PowerPoint</vt:lpstr>
      <vt:lpstr>Présentation PowerPoint</vt:lpstr>
      <vt:lpstr>Présentation PowerPoint</vt:lpstr>
      <vt:lpstr>Présentation PowerPoint</vt:lpstr>
      <vt:lpstr>Présentation PowerPoint</vt:lpstr>
      <vt:lpstr>Présentation PowerPoint</vt:lpstr>
      <vt:lpstr>La Fiche de Classification</vt:lpstr>
      <vt:lpstr>Présentation PowerPoint</vt:lpstr>
      <vt:lpstr>Le Calendrier de Travail</vt:lpstr>
      <vt:lpstr>Le Calendrier de Travail</vt:lpstr>
      <vt:lpstr>Le Calendrier de Travail</vt:lpstr>
      <vt:lpstr>Formalités d’embauche par l’employeur</vt:lpstr>
      <vt:lpstr>Formalités d’embauche par l’employeur</vt:lpstr>
      <vt:lpstr>Formalités d’embauche par l’employeur</vt:lpstr>
      <vt:lpstr>Les différents types de contrats </vt:lpstr>
      <vt:lpstr>Les différents types de contrats</vt:lpstr>
      <vt:lpstr>Les différents types de contrats – Le CDI</vt:lpstr>
      <vt:lpstr>Les différents types de contrats - Le CDI</vt:lpstr>
      <vt:lpstr>Les différents types de contrats - Le CDI</vt:lpstr>
      <vt:lpstr>Les différents types de contrats – Le CDD</vt:lpstr>
      <vt:lpstr>Les différents types de contrats – Le CDD</vt:lpstr>
      <vt:lpstr>Les différents types de contrats – Le CDD</vt:lpstr>
      <vt:lpstr>La période d’essai </vt:lpstr>
      <vt:lpstr>La période d’essai </vt:lpstr>
      <vt:lpstr>La période d’essai </vt:lpstr>
      <vt:lpstr>3. EMBAUCHER UN CONTRAT D’APPRENTISSAGE</vt:lpstr>
      <vt:lpstr>Les différents types de contrats – L’apprentissage</vt:lpstr>
      <vt:lpstr>Les différents types de contrats – L’apprentissage</vt:lpstr>
      <vt:lpstr>Les différents types de contrats – L’apprentissage</vt:lpstr>
      <vt:lpstr>Les différents types de contrats – L’apprentissage</vt:lpstr>
      <vt:lpstr>CONTRAT D'APPRENTISSAGE</vt:lpstr>
      <vt:lpstr>CONTRAT D'APPRENTISSAGE</vt:lpstr>
      <vt:lpstr>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LE DEZ</dc:creator>
  <cp:lastModifiedBy>Anaelle HAMON</cp:lastModifiedBy>
  <cp:revision>734</cp:revision>
  <cp:lastPrinted>2025-05-06T15:46:42Z</cp:lastPrinted>
  <dcterms:created xsi:type="dcterms:W3CDTF">2020-09-05T15:35:44Z</dcterms:created>
  <dcterms:modified xsi:type="dcterms:W3CDTF">2025-11-28T10:53:24Z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0x010100E5C2C7AF9356C441AC4AAEF4008DC6DF</vt:lpwstr>
  </property>
  <property fmtid="{D5CDD505-2E9C-101B-9397-08002B2CF9AE}" pid="3" name="MediaServiceImageTags">
    <vt:lpwstr/>
  </property>
</Properties>
</file>